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Lst>
  <p:sldSz cy="5143500" cx="9144000"/>
  <p:notesSz cx="6858000" cy="9144000"/>
  <p:embeddedFontLst>
    <p:embeddedFont>
      <p:font typeface="Average"/>
      <p:regular r:id="rId39"/>
    </p:embeddedFont>
    <p:embeddedFont>
      <p:font typeface="Oswald"/>
      <p:regular r:id="rId40"/>
      <p:bold r:id="rId4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Oswald-regular.fntdata"/><Relationship Id="rId20" Type="http://schemas.openxmlformats.org/officeDocument/2006/relationships/slide" Target="slides/slide15.xml"/><Relationship Id="rId41" Type="http://schemas.openxmlformats.org/officeDocument/2006/relationships/font" Target="fonts/Oswald-bold.fntdata"/><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font" Target="fonts/Average-regular.fntdata"/><Relationship Id="rId16" Type="http://schemas.openxmlformats.org/officeDocument/2006/relationships/slide" Target="slides/slide11.xml"/><Relationship Id="rId38" Type="http://schemas.openxmlformats.org/officeDocument/2006/relationships/slide" Target="slides/slide33.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gc6f980f91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gc6f980f9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301b680a3b7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301b680a3b7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301b680a3b7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301b680a3b7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301b680a3b7_0_2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301b680a3b7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c6f980f91_0_2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c6f980f91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301b680a3b7_0_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301b680a3b7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301b680a3b7_0_11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301b680a3b7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302470495a2_1_1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302470495a2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302470495a2_1_2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302470495a2_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302470495a2_1_2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302470495a2_1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302470495a2_1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302470495a2_1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c6f980f91_0_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c6f980f91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301b680a3b7_0_13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301b680a3b7_0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30273f74e50_1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30273f74e50_1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30273f74e50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30273f74e50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30273f74e50_1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30273f74e50_1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30273f74e50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30273f74e50_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301b680a3b7_0_12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301b680a3b7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301b680a3b7_0_4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301b680a3b7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301b680a3b7_0_14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301b680a3b7_0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301b680a3b7_0_8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301b680a3b7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3023c3ab1a8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3023c3ab1a8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301b680a3b7_0_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301b680a3b7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301b680a3b7_0_13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301b680a3b7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301df9fd1e5_0_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301df9fd1e5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301df9fd1e5_0_1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301df9fd1e5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302470495a2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302470495a2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c6f980f91_0_3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c6f980f91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301b680a3b7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301b680a3b7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301b680a3b7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301b680a3b7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301b680a3b7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301b680a3b7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301b680a3b7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301b680a3b7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301b680a3b7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301b680a3b7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grpSp>
        <p:nvGrpSpPr>
          <p:cNvPr id="10" name="Google Shape;10;p2"/>
          <p:cNvGrpSpPr/>
          <p:nvPr/>
        </p:nvGrpSpPr>
        <p:grpSpPr>
          <a:xfrm>
            <a:off x="4350279" y="2855377"/>
            <a:ext cx="443589" cy="105632"/>
            <a:chOff x="4137525" y="2915950"/>
            <a:chExt cx="869100" cy="207000"/>
          </a:xfrm>
        </p:grpSpPr>
        <p:sp>
          <p:nvSpPr>
            <p:cNvPr id="11" name="Google Shape;11;p2"/>
            <p:cNvSpPr/>
            <p:nvPr/>
          </p:nvSpPr>
          <p:spPr>
            <a:xfrm>
              <a:off x="446857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47996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41375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671258" y="990800"/>
            <a:ext cx="7801500" cy="1730100"/>
          </a:xfrm>
          <a:prstGeom prst="rect">
            <a:avLst/>
          </a:prstGeom>
        </p:spPr>
        <p:txBody>
          <a:bodyPr anchorCtr="0" anchor="b" bIns="91425" lIns="91425" spcFirstLastPara="1" rIns="91425" wrap="square" tIns="91425">
            <a:no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5" name="Google Shape;15;p2"/>
          <p:cNvSpPr txBox="1"/>
          <p:nvPr>
            <p:ph idx="1" type="subTitle"/>
          </p:nvPr>
        </p:nvSpPr>
        <p:spPr>
          <a:xfrm>
            <a:off x="671250" y="3174876"/>
            <a:ext cx="78015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6" name="Google Shape;16;p2"/>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9" name="Shape 49"/>
        <p:cNvGrpSpPr/>
        <p:nvPr/>
      </p:nvGrpSpPr>
      <p:grpSpPr>
        <a:xfrm>
          <a:off x="0" y="0"/>
          <a:ext cx="0" cy="0"/>
          <a:chOff x="0" y="0"/>
          <a:chExt cx="0" cy="0"/>
        </a:xfrm>
      </p:grpSpPr>
      <p:sp>
        <p:nvSpPr>
          <p:cNvPr id="50" name="Google Shape;50;p11"/>
          <p:cNvSpPr txBox="1"/>
          <p:nvPr>
            <p:ph hasCustomPrompt="1" type="title"/>
          </p:nvPr>
        </p:nvSpPr>
        <p:spPr>
          <a:xfrm>
            <a:off x="311700" y="1255275"/>
            <a:ext cx="8520600" cy="18906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1" name="Google Shape;51;p11"/>
          <p:cNvSpPr txBox="1"/>
          <p:nvPr>
            <p:ph idx="1" type="body"/>
          </p:nvPr>
        </p:nvSpPr>
        <p:spPr>
          <a:xfrm>
            <a:off x="311700" y="32284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2" name="Google Shape;52;p11"/>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sp>
        <p:nvSpPr>
          <p:cNvPr id="18" name="Google Shape;18;p3"/>
          <p:cNvSpPr txBox="1"/>
          <p:nvPr>
            <p:ph type="title"/>
          </p:nvPr>
        </p:nvSpPr>
        <p:spPr>
          <a:xfrm>
            <a:off x="671250" y="2141250"/>
            <a:ext cx="7852200" cy="8610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9" name="Google Shape;19;p3"/>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sp>
        <p:nvSpPr>
          <p:cNvPr id="21" name="Google Shape;21;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2" name="Google Shape;22;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3" name="Google Shape;23;p4"/>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6" name="Google Shape;26;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7" name="Google Shape;27;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8" name="Google Shape;28;p5"/>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 name="Shape 29"/>
        <p:cNvGrpSpPr/>
        <p:nvPr/>
      </p:nvGrpSpPr>
      <p:grpSpPr>
        <a:xfrm>
          <a:off x="0" y="0"/>
          <a:ext cx="0" cy="0"/>
          <a:chOff x="0" y="0"/>
          <a:chExt cx="0" cy="0"/>
        </a:xfrm>
      </p:grpSpPr>
      <p:sp>
        <p:nvSpPr>
          <p:cNvPr id="30" name="Google Shape;30;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1" name="Google Shape;31;p6"/>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2" name="Shape 32"/>
        <p:cNvGrpSpPr/>
        <p:nvPr/>
      </p:nvGrpSpPr>
      <p:grpSpPr>
        <a:xfrm>
          <a:off x="0" y="0"/>
          <a:ext cx="0" cy="0"/>
          <a:chOff x="0" y="0"/>
          <a:chExt cx="0" cy="0"/>
        </a:xfrm>
      </p:grpSpPr>
      <p:sp>
        <p:nvSpPr>
          <p:cNvPr id="33" name="Google Shape;33;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4" name="Google Shape;34;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5" name="Google Shape;35;p7"/>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6" name="Shape 36"/>
        <p:cNvGrpSpPr/>
        <p:nvPr/>
      </p:nvGrpSpPr>
      <p:grpSpPr>
        <a:xfrm>
          <a:off x="0" y="0"/>
          <a:ext cx="0" cy="0"/>
          <a:chOff x="0" y="0"/>
          <a:chExt cx="0" cy="0"/>
        </a:xfrm>
      </p:grpSpPr>
      <p:sp>
        <p:nvSpPr>
          <p:cNvPr id="37" name="Google Shape;37;p8"/>
          <p:cNvSpPr txBox="1"/>
          <p:nvPr>
            <p:ph type="title"/>
          </p:nvPr>
        </p:nvSpPr>
        <p:spPr>
          <a:xfrm>
            <a:off x="490250" y="526350"/>
            <a:ext cx="6227100" cy="4090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38" name="Google Shape;38;p8"/>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p9"/>
          <p:cNvSpPr/>
          <p:nvPr/>
        </p:nvSpPr>
        <p:spPr>
          <a:xfrm>
            <a:off x="457200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 name="Google Shape;41;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2" name="Google Shape;42;p9"/>
          <p:cNvSpPr txBox="1"/>
          <p:nvPr>
            <p:ph type="title"/>
          </p:nvPr>
        </p:nvSpPr>
        <p:spPr>
          <a:xfrm>
            <a:off x="265500" y="1081400"/>
            <a:ext cx="4045200" cy="1710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3" name="Google Shape;43;p9"/>
          <p:cNvSpPr txBox="1"/>
          <p:nvPr>
            <p:ph idx="1" type="subTitle"/>
          </p:nvPr>
        </p:nvSpPr>
        <p:spPr>
          <a:xfrm>
            <a:off x="265500" y="2845201"/>
            <a:ext cx="4045200" cy="1345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2100"/>
              <a:buNone/>
              <a:defRPr sz="21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p:txBody>
      </p:sp>
      <p:sp>
        <p:nvSpPr>
          <p:cNvPr id="44" name="Google Shape;44;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45" name="Google Shape;45;p9"/>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6" name="Shape 46"/>
        <p:cNvGrpSpPr/>
        <p:nvPr/>
      </p:nvGrpSpPr>
      <p:grpSpPr>
        <a:xfrm>
          <a:off x="0" y="0"/>
          <a:ext cx="0" cy="0"/>
          <a:chOff x="0" y="0"/>
          <a:chExt cx="0" cy="0"/>
        </a:xfrm>
      </p:grpSpPr>
      <p:sp>
        <p:nvSpPr>
          <p:cNvPr id="47" name="Google Shape;47;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Clr>
                <a:schemeClr val="dk1"/>
              </a:buClr>
              <a:buSzPts val="2100"/>
              <a:buFont typeface="Oswald"/>
              <a:buNone/>
              <a:defRPr sz="2100">
                <a:solidFill>
                  <a:schemeClr val="dk1"/>
                </a:solidFill>
                <a:latin typeface="Oswald"/>
                <a:ea typeface="Oswald"/>
                <a:cs typeface="Oswald"/>
                <a:sym typeface="Oswald"/>
              </a:defRPr>
            </a:lvl1pPr>
          </a:lstStyle>
          <a:p/>
        </p:txBody>
      </p:sp>
      <p:sp>
        <p:nvSpPr>
          <p:cNvPr id="48" name="Google Shape;48;p10"/>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lat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1pPr>
            <a:lvl2pPr lvl="1">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2pPr>
            <a:lvl3pPr lvl="2">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3pPr>
            <a:lvl4pPr lvl="3">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4pPr>
            <a:lvl5pPr lvl="4">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5pPr>
            <a:lvl6pPr lvl="5">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6pPr>
            <a:lvl7pPr lvl="6">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7pPr>
            <a:lvl8pPr lvl="7">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8pPr>
            <a:lvl9pPr lvl="8">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accent3"/>
              </a:buClr>
              <a:buSzPts val="1800"/>
              <a:buFont typeface="Average"/>
              <a:buChar char="●"/>
              <a:defRPr sz="1800">
                <a:solidFill>
                  <a:schemeClr val="accent3"/>
                </a:solidFill>
                <a:latin typeface="Average"/>
                <a:ea typeface="Average"/>
                <a:cs typeface="Average"/>
                <a:sym typeface="Average"/>
              </a:defRPr>
            </a:lvl1pPr>
            <a:lvl2pPr indent="-317500" lvl="1" marL="9144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2pPr>
            <a:lvl3pPr indent="-317500" lvl="2" marL="13716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3pPr>
            <a:lvl4pPr indent="-317500" lvl="3" marL="18288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4pPr>
            <a:lvl5pPr indent="-317500" lvl="4" marL="22860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5pPr>
            <a:lvl6pPr indent="-317500" lvl="5" marL="27432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6pPr>
            <a:lvl7pPr indent="-317500" lvl="6" marL="32004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7pPr>
            <a:lvl8pPr indent="-317500" lvl="7" marL="36576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8pPr>
            <a:lvl9pPr indent="-317500" lvl="8" marL="4114800">
              <a:lnSpc>
                <a:spcPct val="115000"/>
              </a:lnSpc>
              <a:spcBef>
                <a:spcPts val="1600"/>
              </a:spcBef>
              <a:spcAft>
                <a:spcPts val="1600"/>
              </a:spcAft>
              <a:buClr>
                <a:schemeClr val="accent3"/>
              </a:buClr>
              <a:buSzPts val="1400"/>
              <a:buFont typeface="Average"/>
              <a:buChar char="■"/>
              <a:defRPr>
                <a:solidFill>
                  <a:schemeClr val="accent3"/>
                </a:solidFill>
                <a:latin typeface="Average"/>
                <a:ea typeface="Average"/>
                <a:cs typeface="Average"/>
                <a:sym typeface="Average"/>
              </a:defRPr>
            </a:lvl9pPr>
          </a:lstStyle>
          <a:p/>
        </p:txBody>
      </p:sp>
      <p:sp>
        <p:nvSpPr>
          <p:cNvPr id="8" name="Google Shape;8;p1"/>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3"/>
                </a:solidFill>
                <a:latin typeface="Average"/>
                <a:ea typeface="Average"/>
                <a:cs typeface="Average"/>
                <a:sym typeface="Average"/>
              </a:defRPr>
            </a:lvl1pPr>
            <a:lvl2pPr lvl="1" algn="r">
              <a:buNone/>
              <a:defRPr sz="1000">
                <a:solidFill>
                  <a:schemeClr val="accent3"/>
                </a:solidFill>
                <a:latin typeface="Average"/>
                <a:ea typeface="Average"/>
                <a:cs typeface="Average"/>
                <a:sym typeface="Average"/>
              </a:defRPr>
            </a:lvl2pPr>
            <a:lvl3pPr lvl="2" algn="r">
              <a:buNone/>
              <a:defRPr sz="1000">
                <a:solidFill>
                  <a:schemeClr val="accent3"/>
                </a:solidFill>
                <a:latin typeface="Average"/>
                <a:ea typeface="Average"/>
                <a:cs typeface="Average"/>
                <a:sym typeface="Average"/>
              </a:defRPr>
            </a:lvl3pPr>
            <a:lvl4pPr lvl="3" algn="r">
              <a:buNone/>
              <a:defRPr sz="1000">
                <a:solidFill>
                  <a:schemeClr val="accent3"/>
                </a:solidFill>
                <a:latin typeface="Average"/>
                <a:ea typeface="Average"/>
                <a:cs typeface="Average"/>
                <a:sym typeface="Average"/>
              </a:defRPr>
            </a:lvl4pPr>
            <a:lvl5pPr lvl="4" algn="r">
              <a:buNone/>
              <a:defRPr sz="1000">
                <a:solidFill>
                  <a:schemeClr val="accent3"/>
                </a:solidFill>
                <a:latin typeface="Average"/>
                <a:ea typeface="Average"/>
                <a:cs typeface="Average"/>
                <a:sym typeface="Average"/>
              </a:defRPr>
            </a:lvl5pPr>
            <a:lvl6pPr lvl="5" algn="r">
              <a:buNone/>
              <a:defRPr sz="1000">
                <a:solidFill>
                  <a:schemeClr val="accent3"/>
                </a:solidFill>
                <a:latin typeface="Average"/>
                <a:ea typeface="Average"/>
                <a:cs typeface="Average"/>
                <a:sym typeface="Average"/>
              </a:defRPr>
            </a:lvl6pPr>
            <a:lvl7pPr lvl="6" algn="r">
              <a:buNone/>
              <a:defRPr sz="1000">
                <a:solidFill>
                  <a:schemeClr val="accent3"/>
                </a:solidFill>
                <a:latin typeface="Average"/>
                <a:ea typeface="Average"/>
                <a:cs typeface="Average"/>
                <a:sym typeface="Average"/>
              </a:defRPr>
            </a:lvl7pPr>
            <a:lvl8pPr lvl="7" algn="r">
              <a:buNone/>
              <a:defRPr sz="1000">
                <a:solidFill>
                  <a:schemeClr val="accent3"/>
                </a:solidFill>
                <a:latin typeface="Average"/>
                <a:ea typeface="Average"/>
                <a:cs typeface="Average"/>
                <a:sym typeface="Average"/>
              </a:defRPr>
            </a:lvl8pPr>
            <a:lvl9pPr lvl="8" algn="r">
              <a:buNone/>
              <a:defRPr sz="1000">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3.pn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7.png"/><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 Id="rId3" Type="http://schemas.openxmlformats.org/officeDocument/2006/relationships/image" Target="../media/image19.png"/><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 Id="rId3" Type="http://schemas.openxmlformats.org/officeDocument/2006/relationships/image" Target="../media/image14.png"/><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7.png"/><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5.png"/><Relationship Id="rId4" Type="http://schemas.openxmlformats.org/officeDocument/2006/relationships/image" Target="../media/image1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5.png"/><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5.png"/><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5.png"/><Relationship Id="rId4" Type="http://schemas.openxmlformats.org/officeDocument/2006/relationships/image" Target="../media/image2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2.png"/><Relationship Id="rId4" Type="http://schemas.openxmlformats.org/officeDocument/2006/relationships/image" Target="../media/image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6.jpg"/><Relationship Id="rId4" Type="http://schemas.openxmlformats.org/officeDocument/2006/relationships/image" Target="../media/image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13.png"/><Relationship Id="rId4" Type="http://schemas.openxmlformats.org/officeDocument/2006/relationships/image" Target="../media/image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11.png"/><Relationship Id="rId4" Type="http://schemas.openxmlformats.org/officeDocument/2006/relationships/image" Target="../media/image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5.png"/><Relationship Id="rId4" Type="http://schemas.openxmlformats.org/officeDocument/2006/relationships/image" Target="../media/image2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5.png"/><Relationship Id="rId4" Type="http://schemas.openxmlformats.org/officeDocument/2006/relationships/image" Target="../media/image3.png"/><Relationship Id="rId5" Type="http://schemas.openxmlformats.org/officeDocument/2006/relationships/image" Target="../media/image2.png"/><Relationship Id="rId6" Type="http://schemas.openxmlformats.org/officeDocument/2006/relationships/image" Target="../media/image6.png"/><Relationship Id="rId7"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5.png"/><Relationship Id="rId4" Type="http://schemas.openxmlformats.org/officeDocument/2006/relationships/image" Target="../media/image2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5.png"/><Relationship Id="rId4" Type="http://schemas.openxmlformats.org/officeDocument/2006/relationships/image" Target="../media/image2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5.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5.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gif"/><Relationship Id="rId4" Type="http://schemas.openxmlformats.org/officeDocument/2006/relationships/image" Target="../media/image5.png"/><Relationship Id="rId5" Type="http://schemas.openxmlformats.org/officeDocument/2006/relationships/image" Target="../media/image2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5.png"/><Relationship Id="rId4" Type="http://schemas.openxmlformats.org/officeDocument/2006/relationships/image" Target="../media/image2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5.png"/><Relationship Id="rId4" Type="http://schemas.openxmlformats.org/officeDocument/2006/relationships/image" Target="../media/image18.gif"/></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3"/>
          <p:cNvSpPr txBox="1"/>
          <p:nvPr>
            <p:ph type="ctrTitle"/>
          </p:nvPr>
        </p:nvSpPr>
        <p:spPr>
          <a:xfrm>
            <a:off x="671258" y="990800"/>
            <a:ext cx="7801500" cy="1730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Duck Quest</a:t>
            </a:r>
            <a:endParaRPr/>
          </a:p>
        </p:txBody>
      </p:sp>
      <p:sp>
        <p:nvSpPr>
          <p:cNvPr id="60" name="Google Shape;60;p13"/>
          <p:cNvSpPr txBox="1"/>
          <p:nvPr>
            <p:ph idx="1" type="subTitle"/>
          </p:nvPr>
        </p:nvSpPr>
        <p:spPr>
          <a:xfrm>
            <a:off x="671250" y="3174876"/>
            <a:ext cx="78015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Michael, Mikayla, Tyler, and Ryan</a:t>
            </a:r>
            <a:endParaRPr/>
          </a:p>
        </p:txBody>
      </p:sp>
      <p:pic>
        <p:nvPicPr>
          <p:cNvPr id="61" name="Google Shape;61;p13"/>
          <p:cNvPicPr preferRelativeResize="0"/>
          <p:nvPr/>
        </p:nvPicPr>
        <p:blipFill>
          <a:blip r:embed="rId3">
            <a:alphaModFix/>
          </a:blip>
          <a:stretch>
            <a:fillRect/>
          </a:stretch>
        </p:blipFill>
        <p:spPr>
          <a:xfrm>
            <a:off x="128825" y="2184550"/>
            <a:ext cx="2773251" cy="277325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22"/>
          <p:cNvSpPr txBox="1"/>
          <p:nvPr>
            <p:ph type="title"/>
          </p:nvPr>
        </p:nvSpPr>
        <p:spPr>
          <a:xfrm>
            <a:off x="721750" y="171000"/>
            <a:ext cx="7852200" cy="861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Boss Fight</a:t>
            </a:r>
            <a:endParaRPr/>
          </a:p>
        </p:txBody>
      </p:sp>
      <p:pic>
        <p:nvPicPr>
          <p:cNvPr id="133" name="Google Shape;133;p22"/>
          <p:cNvPicPr preferRelativeResize="0"/>
          <p:nvPr/>
        </p:nvPicPr>
        <p:blipFill>
          <a:blip r:embed="rId3">
            <a:alphaModFix/>
          </a:blip>
          <a:stretch>
            <a:fillRect/>
          </a:stretch>
        </p:blipFill>
        <p:spPr>
          <a:xfrm>
            <a:off x="152400" y="885801"/>
            <a:ext cx="4094599" cy="4105302"/>
          </a:xfrm>
          <a:prstGeom prst="rect">
            <a:avLst/>
          </a:prstGeom>
          <a:noFill/>
          <a:ln>
            <a:noFill/>
          </a:ln>
        </p:spPr>
      </p:pic>
      <p:pic>
        <p:nvPicPr>
          <p:cNvPr id="134" name="Google Shape;134;p22"/>
          <p:cNvPicPr preferRelativeResize="0"/>
          <p:nvPr/>
        </p:nvPicPr>
        <p:blipFill>
          <a:blip r:embed="rId4">
            <a:alphaModFix/>
          </a:blip>
          <a:stretch>
            <a:fillRect/>
          </a:stretch>
        </p:blipFill>
        <p:spPr>
          <a:xfrm>
            <a:off x="8183450" y="4130100"/>
            <a:ext cx="860998" cy="860998"/>
          </a:xfrm>
          <a:prstGeom prst="rect">
            <a:avLst/>
          </a:prstGeom>
          <a:noFill/>
          <a:ln>
            <a:noFill/>
          </a:ln>
        </p:spPr>
      </p:pic>
      <p:sp>
        <p:nvSpPr>
          <p:cNvPr id="135" name="Google Shape;135;p22"/>
          <p:cNvSpPr txBox="1"/>
          <p:nvPr/>
        </p:nvSpPr>
        <p:spPr>
          <a:xfrm>
            <a:off x="7167725" y="4515900"/>
            <a:ext cx="1015800" cy="47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accent3"/>
                </a:solidFill>
                <a:latin typeface="Average"/>
                <a:ea typeface="Average"/>
                <a:cs typeface="Average"/>
                <a:sym typeface="Average"/>
              </a:rPr>
              <a:t>Mikayla</a:t>
            </a:r>
            <a:endParaRPr sz="1800">
              <a:solidFill>
                <a:schemeClr val="accent3"/>
              </a:solidFill>
              <a:latin typeface="Average"/>
              <a:ea typeface="Average"/>
              <a:cs typeface="Average"/>
              <a:sym typeface="Average"/>
            </a:endParaRPr>
          </a:p>
        </p:txBody>
      </p:sp>
      <p:sp>
        <p:nvSpPr>
          <p:cNvPr id="136" name="Google Shape;136;p22"/>
          <p:cNvSpPr txBox="1"/>
          <p:nvPr/>
        </p:nvSpPr>
        <p:spPr>
          <a:xfrm>
            <a:off x="4663850" y="1016625"/>
            <a:ext cx="4298700" cy="397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accent3"/>
                </a:solidFill>
                <a:latin typeface="Average"/>
                <a:ea typeface="Average"/>
                <a:cs typeface="Average"/>
                <a:sym typeface="Average"/>
              </a:rPr>
              <a:t>You enter the final room to gather the remaining supplies needed to fix your ship. The only thing standing between you and freedom is the boss. </a:t>
            </a:r>
            <a:endParaRPr sz="1800">
              <a:solidFill>
                <a:schemeClr val="accent3"/>
              </a:solidFill>
              <a:latin typeface="Average"/>
              <a:ea typeface="Average"/>
              <a:cs typeface="Average"/>
              <a:sym typeface="Average"/>
            </a:endParaRPr>
          </a:p>
          <a:p>
            <a:pPr indent="0" lvl="0" marL="0" rtl="0" algn="l">
              <a:spcBef>
                <a:spcPts val="0"/>
              </a:spcBef>
              <a:spcAft>
                <a:spcPts val="0"/>
              </a:spcAft>
              <a:buNone/>
            </a:pPr>
            <a:r>
              <a:rPr lang="en" sz="1800">
                <a:solidFill>
                  <a:schemeClr val="accent3"/>
                </a:solidFill>
                <a:latin typeface="Average"/>
                <a:ea typeface="Average"/>
                <a:cs typeface="Average"/>
                <a:sym typeface="Average"/>
              </a:rPr>
              <a:t>Waddles offers tips to defeat the boss in the corner, although by his tone you can’t quite tell if he cares if you live or die…</a:t>
            </a:r>
            <a:endParaRPr sz="1800">
              <a:solidFill>
                <a:schemeClr val="accent3"/>
              </a:solidFill>
              <a:latin typeface="Average"/>
              <a:ea typeface="Average"/>
              <a:cs typeface="Average"/>
              <a:sym typeface="Average"/>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23"/>
          <p:cNvSpPr txBox="1"/>
          <p:nvPr>
            <p:ph type="title"/>
          </p:nvPr>
        </p:nvSpPr>
        <p:spPr>
          <a:xfrm>
            <a:off x="645900" y="103650"/>
            <a:ext cx="7852200" cy="861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Win! The End (Not Really)</a:t>
            </a:r>
            <a:endParaRPr/>
          </a:p>
        </p:txBody>
      </p:sp>
      <p:pic>
        <p:nvPicPr>
          <p:cNvPr id="142" name="Google Shape;142;p23"/>
          <p:cNvPicPr preferRelativeResize="0"/>
          <p:nvPr/>
        </p:nvPicPr>
        <p:blipFill>
          <a:blip r:embed="rId3">
            <a:alphaModFix/>
          </a:blip>
          <a:stretch>
            <a:fillRect/>
          </a:stretch>
        </p:blipFill>
        <p:spPr>
          <a:xfrm>
            <a:off x="152400" y="884226"/>
            <a:ext cx="4128274" cy="4106876"/>
          </a:xfrm>
          <a:prstGeom prst="rect">
            <a:avLst/>
          </a:prstGeom>
          <a:noFill/>
          <a:ln>
            <a:noFill/>
          </a:ln>
        </p:spPr>
      </p:pic>
      <p:pic>
        <p:nvPicPr>
          <p:cNvPr id="143" name="Google Shape;143;p23"/>
          <p:cNvPicPr preferRelativeResize="0"/>
          <p:nvPr/>
        </p:nvPicPr>
        <p:blipFill>
          <a:blip r:embed="rId4">
            <a:alphaModFix/>
          </a:blip>
          <a:stretch>
            <a:fillRect/>
          </a:stretch>
        </p:blipFill>
        <p:spPr>
          <a:xfrm>
            <a:off x="8092950" y="4103201"/>
            <a:ext cx="960202" cy="960198"/>
          </a:xfrm>
          <a:prstGeom prst="rect">
            <a:avLst/>
          </a:prstGeom>
          <a:noFill/>
          <a:ln>
            <a:noFill/>
          </a:ln>
        </p:spPr>
      </p:pic>
      <p:sp>
        <p:nvSpPr>
          <p:cNvPr id="144" name="Google Shape;144;p23"/>
          <p:cNvSpPr txBox="1"/>
          <p:nvPr/>
        </p:nvSpPr>
        <p:spPr>
          <a:xfrm>
            <a:off x="7167725" y="4515900"/>
            <a:ext cx="1015800" cy="47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accent3"/>
                </a:solidFill>
                <a:latin typeface="Average"/>
                <a:ea typeface="Average"/>
                <a:cs typeface="Average"/>
                <a:sym typeface="Average"/>
              </a:rPr>
              <a:t>Mikayla</a:t>
            </a:r>
            <a:endParaRPr sz="1800">
              <a:solidFill>
                <a:schemeClr val="accent3"/>
              </a:solidFill>
              <a:latin typeface="Average"/>
              <a:ea typeface="Average"/>
              <a:cs typeface="Average"/>
              <a:sym typeface="Average"/>
            </a:endParaRPr>
          </a:p>
        </p:txBody>
      </p:sp>
      <p:sp>
        <p:nvSpPr>
          <p:cNvPr id="145" name="Google Shape;145;p23"/>
          <p:cNvSpPr txBox="1"/>
          <p:nvPr/>
        </p:nvSpPr>
        <p:spPr>
          <a:xfrm>
            <a:off x="4452675" y="956300"/>
            <a:ext cx="4600500" cy="410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accent3"/>
                </a:solidFill>
                <a:latin typeface="Average"/>
                <a:ea typeface="Average"/>
                <a:cs typeface="Average"/>
                <a:sym typeface="Average"/>
              </a:rPr>
              <a:t>You’ve successfully defeated the boss and have all of the supplies needed to fix your ship! </a:t>
            </a:r>
            <a:endParaRPr sz="1800">
              <a:solidFill>
                <a:schemeClr val="accent3"/>
              </a:solidFill>
              <a:latin typeface="Average"/>
              <a:ea typeface="Average"/>
              <a:cs typeface="Average"/>
              <a:sym typeface="Average"/>
            </a:endParaRPr>
          </a:p>
          <a:p>
            <a:pPr indent="0" lvl="0" marL="0" rtl="0" algn="l">
              <a:spcBef>
                <a:spcPts val="0"/>
              </a:spcBef>
              <a:spcAft>
                <a:spcPts val="0"/>
              </a:spcAft>
              <a:buNone/>
            </a:pPr>
            <a:r>
              <a:t/>
            </a:r>
            <a:endParaRPr sz="1800">
              <a:solidFill>
                <a:schemeClr val="accent3"/>
              </a:solidFill>
              <a:latin typeface="Average"/>
              <a:ea typeface="Average"/>
              <a:cs typeface="Average"/>
              <a:sym typeface="Average"/>
            </a:endParaRPr>
          </a:p>
          <a:p>
            <a:pPr indent="0" lvl="0" marL="0" rtl="0" algn="l">
              <a:spcBef>
                <a:spcPts val="0"/>
              </a:spcBef>
              <a:spcAft>
                <a:spcPts val="0"/>
              </a:spcAft>
              <a:buNone/>
            </a:pPr>
            <a:r>
              <a:rPr lang="en" sz="1800">
                <a:solidFill>
                  <a:schemeClr val="accent3"/>
                </a:solidFill>
                <a:latin typeface="Average"/>
                <a:ea typeface="Average"/>
                <a:cs typeface="Average"/>
                <a:sym typeface="Average"/>
              </a:rPr>
              <a:t>You find out the next closest land mass is hundreds of miles away. That storm took you further off course than you thought. </a:t>
            </a:r>
            <a:endParaRPr sz="1800">
              <a:solidFill>
                <a:schemeClr val="accent3"/>
              </a:solidFill>
              <a:latin typeface="Average"/>
              <a:ea typeface="Average"/>
              <a:cs typeface="Average"/>
              <a:sym typeface="Average"/>
            </a:endParaRPr>
          </a:p>
          <a:p>
            <a:pPr indent="0" lvl="0" marL="0" rtl="0" algn="l">
              <a:spcBef>
                <a:spcPts val="0"/>
              </a:spcBef>
              <a:spcAft>
                <a:spcPts val="0"/>
              </a:spcAft>
              <a:buNone/>
            </a:pPr>
            <a:r>
              <a:t/>
            </a:r>
            <a:endParaRPr sz="1800">
              <a:solidFill>
                <a:schemeClr val="accent3"/>
              </a:solidFill>
              <a:latin typeface="Average"/>
              <a:ea typeface="Average"/>
              <a:cs typeface="Average"/>
              <a:sym typeface="Average"/>
            </a:endParaRPr>
          </a:p>
          <a:p>
            <a:pPr indent="0" lvl="0" marL="0" rtl="0" algn="l">
              <a:spcBef>
                <a:spcPts val="0"/>
              </a:spcBef>
              <a:spcAft>
                <a:spcPts val="0"/>
              </a:spcAft>
              <a:buNone/>
            </a:pPr>
            <a:r>
              <a:rPr lang="en" sz="1800">
                <a:solidFill>
                  <a:schemeClr val="accent3"/>
                </a:solidFill>
                <a:latin typeface="Average"/>
                <a:ea typeface="Average"/>
                <a:cs typeface="Average"/>
                <a:sym typeface="Average"/>
              </a:rPr>
              <a:t>If only there was a way get more fuel…</a:t>
            </a:r>
            <a:endParaRPr sz="1800">
              <a:solidFill>
                <a:schemeClr val="accent3"/>
              </a:solidFill>
              <a:latin typeface="Average"/>
              <a:ea typeface="Average"/>
              <a:cs typeface="Average"/>
              <a:sym typeface="Average"/>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4"/>
          <p:cNvSpPr txBox="1"/>
          <p:nvPr>
            <p:ph type="title"/>
          </p:nvPr>
        </p:nvSpPr>
        <p:spPr>
          <a:xfrm>
            <a:off x="311700" y="445025"/>
            <a:ext cx="85206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000">
                <a:solidFill>
                  <a:schemeClr val="dk1"/>
                </a:solidFill>
              </a:rPr>
              <a:t>Level 0 </a:t>
            </a:r>
            <a:r>
              <a:rPr lang="en" sz="3000">
                <a:solidFill>
                  <a:schemeClr val="dk1"/>
                </a:solidFill>
              </a:rPr>
              <a:t>Data Flow</a:t>
            </a:r>
            <a:r>
              <a:rPr lang="en" sz="3000">
                <a:solidFill>
                  <a:schemeClr val="dk1"/>
                </a:solidFill>
              </a:rPr>
              <a:t> Diagram (Context Diagram)</a:t>
            </a:r>
            <a:endParaRPr sz="3000">
              <a:solidFill>
                <a:schemeClr val="dk1"/>
              </a:solidFill>
            </a:endParaRPr>
          </a:p>
        </p:txBody>
      </p:sp>
      <p:pic>
        <p:nvPicPr>
          <p:cNvPr id="151" name="Google Shape;151;p24"/>
          <p:cNvPicPr preferRelativeResize="0"/>
          <p:nvPr/>
        </p:nvPicPr>
        <p:blipFill>
          <a:blip r:embed="rId3">
            <a:alphaModFix/>
          </a:blip>
          <a:stretch>
            <a:fillRect/>
          </a:stretch>
        </p:blipFill>
        <p:spPr>
          <a:xfrm>
            <a:off x="455525" y="1017725"/>
            <a:ext cx="6461250" cy="3266325"/>
          </a:xfrm>
          <a:prstGeom prst="rect">
            <a:avLst/>
          </a:prstGeom>
          <a:noFill/>
          <a:ln>
            <a:noFill/>
          </a:ln>
        </p:spPr>
      </p:pic>
      <p:pic>
        <p:nvPicPr>
          <p:cNvPr id="152" name="Google Shape;152;p24"/>
          <p:cNvPicPr preferRelativeResize="0"/>
          <p:nvPr/>
        </p:nvPicPr>
        <p:blipFill>
          <a:blip r:embed="rId4">
            <a:alphaModFix/>
          </a:blip>
          <a:stretch>
            <a:fillRect/>
          </a:stretch>
        </p:blipFill>
        <p:spPr>
          <a:xfrm>
            <a:off x="8092950" y="4103201"/>
            <a:ext cx="960202" cy="960198"/>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25"/>
          <p:cNvSpPr txBox="1"/>
          <p:nvPr>
            <p:ph type="title"/>
          </p:nvPr>
        </p:nvSpPr>
        <p:spPr>
          <a:xfrm>
            <a:off x="311700" y="445025"/>
            <a:ext cx="85206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000">
                <a:solidFill>
                  <a:schemeClr val="dk1"/>
                </a:solidFill>
              </a:rPr>
              <a:t>Level 1 Data Flow Diagram (Diagram 0)</a:t>
            </a:r>
            <a:endParaRPr sz="3000">
              <a:solidFill>
                <a:schemeClr val="dk1"/>
              </a:solidFill>
            </a:endParaRPr>
          </a:p>
        </p:txBody>
      </p:sp>
      <p:pic>
        <p:nvPicPr>
          <p:cNvPr id="158" name="Google Shape;158;p25"/>
          <p:cNvPicPr preferRelativeResize="0"/>
          <p:nvPr/>
        </p:nvPicPr>
        <p:blipFill>
          <a:blip r:embed="rId3">
            <a:alphaModFix/>
          </a:blip>
          <a:stretch>
            <a:fillRect/>
          </a:stretch>
        </p:blipFill>
        <p:spPr>
          <a:xfrm>
            <a:off x="384900" y="1017725"/>
            <a:ext cx="4543862" cy="3820975"/>
          </a:xfrm>
          <a:prstGeom prst="rect">
            <a:avLst/>
          </a:prstGeom>
          <a:noFill/>
          <a:ln>
            <a:noFill/>
          </a:ln>
        </p:spPr>
      </p:pic>
      <p:pic>
        <p:nvPicPr>
          <p:cNvPr id="159" name="Google Shape;159;p25"/>
          <p:cNvPicPr preferRelativeResize="0"/>
          <p:nvPr/>
        </p:nvPicPr>
        <p:blipFill>
          <a:blip r:embed="rId4">
            <a:alphaModFix/>
          </a:blip>
          <a:stretch>
            <a:fillRect/>
          </a:stretch>
        </p:blipFill>
        <p:spPr>
          <a:xfrm>
            <a:off x="8092950" y="4103201"/>
            <a:ext cx="960202" cy="960198"/>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Global Use Case Walkthrough</a:t>
            </a:r>
            <a:endParaRPr/>
          </a:p>
        </p:txBody>
      </p:sp>
      <p:pic>
        <p:nvPicPr>
          <p:cNvPr id="165" name="Google Shape;165;p26"/>
          <p:cNvPicPr preferRelativeResize="0"/>
          <p:nvPr/>
        </p:nvPicPr>
        <p:blipFill>
          <a:blip r:embed="rId3">
            <a:alphaModFix/>
          </a:blip>
          <a:stretch>
            <a:fillRect/>
          </a:stretch>
        </p:blipFill>
        <p:spPr>
          <a:xfrm>
            <a:off x="3274700" y="1139975"/>
            <a:ext cx="4964774" cy="3707875"/>
          </a:xfrm>
          <a:prstGeom prst="rect">
            <a:avLst/>
          </a:prstGeom>
          <a:noFill/>
          <a:ln>
            <a:noFill/>
          </a:ln>
        </p:spPr>
      </p:pic>
      <p:pic>
        <p:nvPicPr>
          <p:cNvPr id="166" name="Google Shape;166;p26"/>
          <p:cNvPicPr preferRelativeResize="0"/>
          <p:nvPr/>
        </p:nvPicPr>
        <p:blipFill>
          <a:blip r:embed="rId4">
            <a:alphaModFix/>
          </a:blip>
          <a:stretch>
            <a:fillRect/>
          </a:stretch>
        </p:blipFill>
        <p:spPr>
          <a:xfrm>
            <a:off x="8092950" y="4103201"/>
            <a:ext cx="960202" cy="960198"/>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27"/>
          <p:cNvSpPr txBox="1"/>
          <p:nvPr>
            <p:ph type="title"/>
          </p:nvPr>
        </p:nvSpPr>
        <p:spPr>
          <a:xfrm>
            <a:off x="1971150" y="2059650"/>
            <a:ext cx="5201700" cy="1024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6000"/>
              <a:t>Player</a:t>
            </a:r>
            <a:r>
              <a:rPr lang="en" sz="6000"/>
              <a:t> Features</a:t>
            </a:r>
            <a:endParaRPr sz="6000"/>
          </a:p>
        </p:txBody>
      </p:sp>
      <p:pic>
        <p:nvPicPr>
          <p:cNvPr id="172" name="Google Shape;172;p27"/>
          <p:cNvPicPr preferRelativeResize="0"/>
          <p:nvPr/>
        </p:nvPicPr>
        <p:blipFill>
          <a:blip r:embed="rId3">
            <a:alphaModFix/>
          </a:blip>
          <a:stretch>
            <a:fillRect/>
          </a:stretch>
        </p:blipFill>
        <p:spPr>
          <a:xfrm>
            <a:off x="8092950" y="4103201"/>
            <a:ext cx="960202" cy="960198"/>
          </a:xfrm>
          <a:prstGeom prst="rect">
            <a:avLst/>
          </a:prstGeom>
          <a:noFill/>
          <a:ln>
            <a:noFill/>
          </a:ln>
        </p:spPr>
      </p:pic>
      <p:sp>
        <p:nvSpPr>
          <p:cNvPr id="173" name="Google Shape;173;p27"/>
          <p:cNvSpPr txBox="1"/>
          <p:nvPr/>
        </p:nvSpPr>
        <p:spPr>
          <a:xfrm>
            <a:off x="0" y="4668300"/>
            <a:ext cx="1015800" cy="47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accent3"/>
                </a:solidFill>
                <a:latin typeface="Average"/>
                <a:ea typeface="Average"/>
                <a:cs typeface="Average"/>
                <a:sym typeface="Average"/>
              </a:rPr>
              <a:t>Tyler</a:t>
            </a:r>
            <a:endParaRPr sz="1800">
              <a:solidFill>
                <a:schemeClr val="accent3"/>
              </a:solidFill>
              <a:latin typeface="Average"/>
              <a:ea typeface="Average"/>
              <a:cs typeface="Average"/>
              <a:sym typeface="Average"/>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2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Feature Introduction</a:t>
            </a:r>
            <a:endParaRPr/>
          </a:p>
        </p:txBody>
      </p:sp>
      <p:sp>
        <p:nvSpPr>
          <p:cNvPr id="179" name="Google Shape;179;p28"/>
          <p:cNvSpPr txBox="1"/>
          <p:nvPr>
            <p:ph idx="1" type="body"/>
          </p:nvPr>
        </p:nvSpPr>
        <p:spPr>
          <a:xfrm>
            <a:off x="410275" y="1152475"/>
            <a:ext cx="8421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Player movement, actions, and abilities</a:t>
            </a:r>
            <a:endParaRPr/>
          </a:p>
          <a:p>
            <a:pPr indent="-342900" lvl="0" marL="457200" rtl="0" algn="l">
              <a:spcBef>
                <a:spcPts val="1600"/>
              </a:spcBef>
              <a:spcAft>
                <a:spcPts val="0"/>
              </a:spcAft>
              <a:buSzPts val="1800"/>
              <a:buChar char="●"/>
            </a:pPr>
            <a:r>
              <a:rPr lang="en"/>
              <a:t>The player uses a weapon to make an attack</a:t>
            </a:r>
            <a:endParaRPr/>
          </a:p>
          <a:p>
            <a:pPr indent="-342900" lvl="0" marL="457200" rtl="0" algn="l">
              <a:spcBef>
                <a:spcPts val="0"/>
              </a:spcBef>
              <a:spcAft>
                <a:spcPts val="0"/>
              </a:spcAft>
              <a:buSzPts val="1800"/>
              <a:buChar char="●"/>
            </a:pPr>
            <a:r>
              <a:rPr lang="en"/>
              <a:t>Priority 1</a:t>
            </a:r>
            <a:endParaRPr/>
          </a:p>
          <a:p>
            <a:pPr indent="-342900" lvl="0" marL="457200" rtl="0" algn="l">
              <a:spcBef>
                <a:spcPts val="0"/>
              </a:spcBef>
              <a:spcAft>
                <a:spcPts val="0"/>
              </a:spcAft>
              <a:buSzPts val="1800"/>
              <a:buChar char="●"/>
            </a:pPr>
            <a:r>
              <a:rPr lang="en"/>
              <a:t>Medium complexity</a:t>
            </a:r>
            <a:endParaRPr/>
          </a:p>
          <a:p>
            <a:pPr indent="-317500" lvl="1" marL="914400" rtl="0" algn="l">
              <a:spcBef>
                <a:spcPts val="0"/>
              </a:spcBef>
              <a:spcAft>
                <a:spcPts val="0"/>
              </a:spcAft>
              <a:buSzPts val="1400"/>
              <a:buChar char="○"/>
            </a:pPr>
            <a:r>
              <a:rPr lang="en"/>
              <a:t>To start with, there will be basic sword attacks and bow attacks</a:t>
            </a:r>
            <a:endParaRPr/>
          </a:p>
          <a:p>
            <a:pPr indent="-317500" lvl="1" marL="914400" rtl="0" algn="l">
              <a:spcBef>
                <a:spcPts val="0"/>
              </a:spcBef>
              <a:spcAft>
                <a:spcPts val="0"/>
              </a:spcAft>
              <a:buSzPts val="1400"/>
              <a:buChar char="○"/>
            </a:pPr>
            <a:r>
              <a:rPr lang="en"/>
              <a:t>As the player progresses, they will find better weapons</a:t>
            </a:r>
            <a:endParaRPr/>
          </a:p>
          <a:p>
            <a:pPr indent="-317500" lvl="1" marL="914400" rtl="0" algn="l">
              <a:spcBef>
                <a:spcPts val="0"/>
              </a:spcBef>
              <a:spcAft>
                <a:spcPts val="0"/>
              </a:spcAft>
              <a:buSzPts val="1400"/>
              <a:buChar char="○"/>
            </a:pPr>
            <a:r>
              <a:rPr lang="en"/>
              <a:t>This will allow for unique abilities that modify the normal behavior of the weapon</a:t>
            </a:r>
            <a:endParaRPr/>
          </a:p>
          <a:p>
            <a:pPr indent="-317500" lvl="1" marL="914400" rtl="0" algn="l">
              <a:spcBef>
                <a:spcPts val="0"/>
              </a:spcBef>
              <a:spcAft>
                <a:spcPts val="0"/>
              </a:spcAft>
              <a:buSzPts val="1400"/>
              <a:buChar char="○"/>
            </a:pPr>
            <a:r>
              <a:rPr lang="en"/>
              <a:t>Will have to check for enemy/world collisions and modify objects as necessary</a:t>
            </a:r>
            <a:endParaRPr/>
          </a:p>
        </p:txBody>
      </p:sp>
      <p:sp>
        <p:nvSpPr>
          <p:cNvPr id="180" name="Google Shape;180;p28"/>
          <p:cNvSpPr txBox="1"/>
          <p:nvPr/>
        </p:nvSpPr>
        <p:spPr>
          <a:xfrm>
            <a:off x="0" y="4668300"/>
            <a:ext cx="1015800" cy="47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accent3"/>
                </a:solidFill>
                <a:latin typeface="Average"/>
                <a:ea typeface="Average"/>
                <a:cs typeface="Average"/>
                <a:sym typeface="Average"/>
              </a:rPr>
              <a:t>Tyler</a:t>
            </a:r>
            <a:endParaRPr sz="1800">
              <a:solidFill>
                <a:schemeClr val="accent3"/>
              </a:solidFill>
              <a:latin typeface="Average"/>
              <a:ea typeface="Average"/>
              <a:cs typeface="Average"/>
              <a:sym typeface="Average"/>
            </a:endParaRPr>
          </a:p>
        </p:txBody>
      </p:sp>
      <p:pic>
        <p:nvPicPr>
          <p:cNvPr id="181" name="Google Shape;181;p28"/>
          <p:cNvPicPr preferRelativeResize="0"/>
          <p:nvPr/>
        </p:nvPicPr>
        <p:blipFill>
          <a:blip r:embed="rId3">
            <a:alphaModFix/>
          </a:blip>
          <a:stretch>
            <a:fillRect/>
          </a:stretch>
        </p:blipFill>
        <p:spPr>
          <a:xfrm>
            <a:off x="8092950" y="4103201"/>
            <a:ext cx="960202" cy="960198"/>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29"/>
          <p:cNvSpPr txBox="1"/>
          <p:nvPr>
            <p:ph type="title"/>
          </p:nvPr>
        </p:nvSpPr>
        <p:spPr>
          <a:xfrm>
            <a:off x="311700" y="142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Use Case Diagram</a:t>
            </a:r>
            <a:endParaRPr/>
          </a:p>
        </p:txBody>
      </p:sp>
      <p:sp>
        <p:nvSpPr>
          <p:cNvPr id="187" name="Google Shape;187;p29"/>
          <p:cNvSpPr txBox="1"/>
          <p:nvPr/>
        </p:nvSpPr>
        <p:spPr>
          <a:xfrm>
            <a:off x="0" y="4668300"/>
            <a:ext cx="1015800" cy="47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accent3"/>
                </a:solidFill>
                <a:latin typeface="Average"/>
                <a:ea typeface="Average"/>
                <a:cs typeface="Average"/>
                <a:sym typeface="Average"/>
              </a:rPr>
              <a:t>Tyler</a:t>
            </a:r>
            <a:endParaRPr sz="1800">
              <a:solidFill>
                <a:schemeClr val="accent3"/>
              </a:solidFill>
              <a:latin typeface="Average"/>
              <a:ea typeface="Average"/>
              <a:cs typeface="Average"/>
              <a:sym typeface="Average"/>
            </a:endParaRPr>
          </a:p>
        </p:txBody>
      </p:sp>
      <p:pic>
        <p:nvPicPr>
          <p:cNvPr id="188" name="Google Shape;188;p29"/>
          <p:cNvPicPr preferRelativeResize="0"/>
          <p:nvPr/>
        </p:nvPicPr>
        <p:blipFill>
          <a:blip r:embed="rId3">
            <a:alphaModFix/>
          </a:blip>
          <a:stretch>
            <a:fillRect/>
          </a:stretch>
        </p:blipFill>
        <p:spPr>
          <a:xfrm>
            <a:off x="8092950" y="4103201"/>
            <a:ext cx="960202" cy="960198"/>
          </a:xfrm>
          <a:prstGeom prst="rect">
            <a:avLst/>
          </a:prstGeom>
          <a:noFill/>
          <a:ln>
            <a:noFill/>
          </a:ln>
        </p:spPr>
      </p:pic>
      <p:pic>
        <p:nvPicPr>
          <p:cNvPr id="189" name="Google Shape;189;p29"/>
          <p:cNvPicPr preferRelativeResize="0"/>
          <p:nvPr/>
        </p:nvPicPr>
        <p:blipFill>
          <a:blip r:embed="rId4">
            <a:alphaModFix/>
          </a:blip>
          <a:stretch>
            <a:fillRect/>
          </a:stretch>
        </p:blipFill>
        <p:spPr>
          <a:xfrm>
            <a:off x="1559687" y="714725"/>
            <a:ext cx="6024624" cy="4325388"/>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30"/>
          <p:cNvSpPr txBox="1"/>
          <p:nvPr>
            <p:ph type="title"/>
          </p:nvPr>
        </p:nvSpPr>
        <p:spPr>
          <a:xfrm>
            <a:off x="1061550" y="142025"/>
            <a:ext cx="7020900" cy="1341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Level 2 Data Flow Diagram: Use Item</a:t>
            </a:r>
            <a:endParaRPr/>
          </a:p>
        </p:txBody>
      </p:sp>
      <p:sp>
        <p:nvSpPr>
          <p:cNvPr id="195" name="Google Shape;195;p30"/>
          <p:cNvSpPr txBox="1"/>
          <p:nvPr/>
        </p:nvSpPr>
        <p:spPr>
          <a:xfrm>
            <a:off x="0" y="4668300"/>
            <a:ext cx="1015800" cy="47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accent3"/>
                </a:solidFill>
                <a:latin typeface="Average"/>
                <a:ea typeface="Average"/>
                <a:cs typeface="Average"/>
                <a:sym typeface="Average"/>
              </a:rPr>
              <a:t>Tyler</a:t>
            </a:r>
            <a:endParaRPr sz="1800">
              <a:solidFill>
                <a:schemeClr val="accent3"/>
              </a:solidFill>
              <a:latin typeface="Average"/>
              <a:ea typeface="Average"/>
              <a:cs typeface="Average"/>
              <a:sym typeface="Average"/>
            </a:endParaRPr>
          </a:p>
        </p:txBody>
      </p:sp>
      <p:pic>
        <p:nvPicPr>
          <p:cNvPr id="196" name="Google Shape;196;p30"/>
          <p:cNvPicPr preferRelativeResize="0"/>
          <p:nvPr/>
        </p:nvPicPr>
        <p:blipFill>
          <a:blip r:embed="rId3">
            <a:alphaModFix/>
          </a:blip>
          <a:stretch>
            <a:fillRect/>
          </a:stretch>
        </p:blipFill>
        <p:spPr>
          <a:xfrm>
            <a:off x="8092950" y="4103201"/>
            <a:ext cx="960202" cy="960198"/>
          </a:xfrm>
          <a:prstGeom prst="rect">
            <a:avLst/>
          </a:prstGeom>
          <a:noFill/>
          <a:ln>
            <a:noFill/>
          </a:ln>
        </p:spPr>
      </p:pic>
      <p:pic>
        <p:nvPicPr>
          <p:cNvPr id="197" name="Google Shape;197;p30"/>
          <p:cNvPicPr preferRelativeResize="0"/>
          <p:nvPr/>
        </p:nvPicPr>
        <p:blipFill rotWithShape="1">
          <a:blip r:embed="rId4">
            <a:alphaModFix/>
          </a:blip>
          <a:srcRect b="0" l="-6459" r="-6470" t="0"/>
          <a:stretch/>
        </p:blipFill>
        <p:spPr>
          <a:xfrm>
            <a:off x="1500787" y="727225"/>
            <a:ext cx="6142425" cy="42723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31"/>
          <p:cNvSpPr txBox="1"/>
          <p:nvPr>
            <p:ph type="title"/>
          </p:nvPr>
        </p:nvSpPr>
        <p:spPr>
          <a:xfrm>
            <a:off x="311700" y="17990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Class Diagram</a:t>
            </a:r>
            <a:endParaRPr/>
          </a:p>
        </p:txBody>
      </p:sp>
      <p:pic>
        <p:nvPicPr>
          <p:cNvPr id="203" name="Google Shape;203;p31"/>
          <p:cNvPicPr preferRelativeResize="0"/>
          <p:nvPr/>
        </p:nvPicPr>
        <p:blipFill>
          <a:blip r:embed="rId3">
            <a:alphaModFix/>
          </a:blip>
          <a:stretch>
            <a:fillRect/>
          </a:stretch>
        </p:blipFill>
        <p:spPr>
          <a:xfrm>
            <a:off x="8092950" y="4103201"/>
            <a:ext cx="960202" cy="960198"/>
          </a:xfrm>
          <a:prstGeom prst="rect">
            <a:avLst/>
          </a:prstGeom>
          <a:noFill/>
          <a:ln>
            <a:noFill/>
          </a:ln>
        </p:spPr>
      </p:pic>
      <p:sp>
        <p:nvSpPr>
          <p:cNvPr id="204" name="Google Shape;204;p31"/>
          <p:cNvSpPr txBox="1"/>
          <p:nvPr/>
        </p:nvSpPr>
        <p:spPr>
          <a:xfrm>
            <a:off x="0" y="4668300"/>
            <a:ext cx="1015800" cy="47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accent3"/>
                </a:solidFill>
                <a:latin typeface="Average"/>
                <a:ea typeface="Average"/>
                <a:cs typeface="Average"/>
                <a:sym typeface="Average"/>
              </a:rPr>
              <a:t>Tyler</a:t>
            </a:r>
            <a:endParaRPr sz="1800">
              <a:solidFill>
                <a:schemeClr val="accent3"/>
              </a:solidFill>
              <a:latin typeface="Average"/>
              <a:ea typeface="Average"/>
              <a:cs typeface="Average"/>
              <a:sym typeface="Average"/>
            </a:endParaRPr>
          </a:p>
        </p:txBody>
      </p:sp>
      <p:pic>
        <p:nvPicPr>
          <p:cNvPr id="205" name="Google Shape;205;p31"/>
          <p:cNvPicPr preferRelativeResize="0"/>
          <p:nvPr/>
        </p:nvPicPr>
        <p:blipFill>
          <a:blip r:embed="rId4">
            <a:alphaModFix/>
          </a:blip>
          <a:stretch>
            <a:fillRect/>
          </a:stretch>
        </p:blipFill>
        <p:spPr>
          <a:xfrm>
            <a:off x="1310075" y="714925"/>
            <a:ext cx="6523850" cy="42849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Game Intro</a:t>
            </a:r>
            <a:endParaRPr/>
          </a:p>
        </p:txBody>
      </p:sp>
      <p:sp>
        <p:nvSpPr>
          <p:cNvPr id="67" name="Google Shape;67;p1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Duck Quest</a:t>
            </a:r>
            <a:endParaRPr sz="2200"/>
          </a:p>
          <a:p>
            <a:pPr indent="0" lvl="0" marL="0" rtl="0" algn="l">
              <a:spcBef>
                <a:spcPts val="1600"/>
              </a:spcBef>
              <a:spcAft>
                <a:spcPts val="0"/>
              </a:spcAft>
              <a:buNone/>
            </a:pPr>
            <a:r>
              <a:rPr lang="en" sz="2200"/>
              <a:t>Goal: Defeat monsters, obtain treasures, get stronger</a:t>
            </a:r>
            <a:endParaRPr sz="2200"/>
          </a:p>
          <a:p>
            <a:pPr indent="0" lvl="0" marL="0" rtl="0" algn="l">
              <a:spcBef>
                <a:spcPts val="1600"/>
              </a:spcBef>
              <a:spcAft>
                <a:spcPts val="1600"/>
              </a:spcAft>
              <a:buNone/>
            </a:pPr>
            <a:r>
              <a:rPr lang="en" sz="2200"/>
              <a:t>Story: Your airship crashes on an island after a storm and you awaken in a strange house. It appears the villagers have saved you and you must help them to help you to leave the island.</a:t>
            </a:r>
            <a:endParaRPr sz="2200"/>
          </a:p>
        </p:txBody>
      </p:sp>
      <p:pic>
        <p:nvPicPr>
          <p:cNvPr id="68" name="Google Shape;68;p14"/>
          <p:cNvPicPr preferRelativeResize="0"/>
          <p:nvPr/>
        </p:nvPicPr>
        <p:blipFill>
          <a:blip r:embed="rId3">
            <a:alphaModFix/>
          </a:blip>
          <a:stretch>
            <a:fillRect/>
          </a:stretch>
        </p:blipFill>
        <p:spPr>
          <a:xfrm>
            <a:off x="8092950" y="4103201"/>
            <a:ext cx="960202" cy="960198"/>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32"/>
          <p:cNvSpPr txBox="1"/>
          <p:nvPr>
            <p:ph type="title"/>
          </p:nvPr>
        </p:nvSpPr>
        <p:spPr>
          <a:xfrm>
            <a:off x="1971150" y="1118850"/>
            <a:ext cx="5201700" cy="2905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6000"/>
              <a:t>Generate Level/World</a:t>
            </a:r>
            <a:r>
              <a:rPr lang="en" sz="6000"/>
              <a:t> Feature</a:t>
            </a:r>
            <a:endParaRPr sz="6000"/>
          </a:p>
        </p:txBody>
      </p:sp>
      <p:pic>
        <p:nvPicPr>
          <p:cNvPr id="211" name="Google Shape;211;p32"/>
          <p:cNvPicPr preferRelativeResize="0"/>
          <p:nvPr/>
        </p:nvPicPr>
        <p:blipFill>
          <a:blip r:embed="rId3">
            <a:alphaModFix/>
          </a:blip>
          <a:stretch>
            <a:fillRect/>
          </a:stretch>
        </p:blipFill>
        <p:spPr>
          <a:xfrm>
            <a:off x="8092950" y="4103201"/>
            <a:ext cx="960202" cy="960198"/>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3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Feature introduction</a:t>
            </a:r>
            <a:endParaRPr/>
          </a:p>
        </p:txBody>
      </p:sp>
      <p:sp>
        <p:nvSpPr>
          <p:cNvPr id="217" name="Google Shape;217;p3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This is the world in which the player will explore, including the beach, house, dungeons, and town</a:t>
            </a:r>
            <a:endParaRPr/>
          </a:p>
          <a:p>
            <a:pPr indent="-342900" lvl="0" marL="457200" rtl="0" algn="l">
              <a:spcBef>
                <a:spcPts val="0"/>
              </a:spcBef>
              <a:spcAft>
                <a:spcPts val="0"/>
              </a:spcAft>
              <a:buSzPts val="1800"/>
              <a:buChar char="●"/>
            </a:pPr>
            <a:r>
              <a:rPr lang="en"/>
              <a:t>Priority 1</a:t>
            </a:r>
            <a:endParaRPr/>
          </a:p>
          <a:p>
            <a:pPr indent="-342900" lvl="0" marL="457200" rtl="0" algn="l">
              <a:spcBef>
                <a:spcPts val="0"/>
              </a:spcBef>
              <a:spcAft>
                <a:spcPts val="0"/>
              </a:spcAft>
              <a:buSzPts val="1800"/>
              <a:buChar char="●"/>
            </a:pPr>
            <a:r>
              <a:rPr lang="en"/>
              <a:t>Medium Complexity</a:t>
            </a:r>
            <a:endParaRPr/>
          </a:p>
          <a:p>
            <a:pPr indent="-317500" lvl="1" marL="914400" rtl="0" algn="l">
              <a:spcBef>
                <a:spcPts val="0"/>
              </a:spcBef>
              <a:spcAft>
                <a:spcPts val="0"/>
              </a:spcAft>
              <a:buSzPts val="1400"/>
              <a:buChar char="○"/>
            </a:pPr>
            <a:r>
              <a:rPr lang="en"/>
              <a:t>All of the entrances will be held together by different flags</a:t>
            </a:r>
            <a:endParaRPr/>
          </a:p>
          <a:p>
            <a:pPr indent="-317500" lvl="1" marL="914400" rtl="0" algn="l">
              <a:spcBef>
                <a:spcPts val="0"/>
              </a:spcBef>
              <a:spcAft>
                <a:spcPts val="0"/>
              </a:spcAft>
              <a:buSzPts val="1400"/>
              <a:buChar char="○"/>
            </a:pPr>
            <a:r>
              <a:rPr lang="en"/>
              <a:t>Everytime a player enters an entrance or starts the game the engine will read that flag</a:t>
            </a:r>
            <a:endParaRPr/>
          </a:p>
          <a:p>
            <a:pPr indent="-317500" lvl="1" marL="914400" rtl="0" algn="l">
              <a:spcBef>
                <a:spcPts val="0"/>
              </a:spcBef>
              <a:spcAft>
                <a:spcPts val="0"/>
              </a:spcAft>
              <a:buSzPts val="1400"/>
              <a:buChar char="○"/>
            </a:pPr>
            <a:r>
              <a:rPr lang="en"/>
              <a:t>This will determine the spawn location of both the player and other entities in a room</a:t>
            </a:r>
            <a:endParaRPr/>
          </a:p>
        </p:txBody>
      </p:sp>
      <p:pic>
        <p:nvPicPr>
          <p:cNvPr id="218" name="Google Shape;218;p33"/>
          <p:cNvPicPr preferRelativeResize="0"/>
          <p:nvPr/>
        </p:nvPicPr>
        <p:blipFill>
          <a:blip r:embed="rId3">
            <a:alphaModFix/>
          </a:blip>
          <a:stretch>
            <a:fillRect/>
          </a:stretch>
        </p:blipFill>
        <p:spPr>
          <a:xfrm>
            <a:off x="8092950" y="4103201"/>
            <a:ext cx="960202" cy="960198"/>
          </a:xfrm>
          <a:prstGeom prst="rect">
            <a:avLst/>
          </a:prstGeom>
          <a:noFill/>
          <a:ln>
            <a:noFill/>
          </a:ln>
        </p:spPr>
      </p:pic>
      <p:sp>
        <p:nvSpPr>
          <p:cNvPr id="219" name="Google Shape;219;p33"/>
          <p:cNvSpPr txBox="1"/>
          <p:nvPr/>
        </p:nvSpPr>
        <p:spPr>
          <a:xfrm>
            <a:off x="0" y="4668300"/>
            <a:ext cx="1015800" cy="47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accent3"/>
                </a:solidFill>
                <a:latin typeface="Average"/>
                <a:ea typeface="Average"/>
                <a:cs typeface="Average"/>
                <a:sym typeface="Average"/>
              </a:rPr>
              <a:t>Michael</a:t>
            </a:r>
            <a:endParaRPr sz="1800">
              <a:solidFill>
                <a:schemeClr val="accent3"/>
              </a:solidFill>
              <a:latin typeface="Average"/>
              <a:ea typeface="Average"/>
              <a:cs typeface="Average"/>
              <a:sym typeface="Average"/>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3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Use Case Diagram</a:t>
            </a:r>
            <a:endParaRPr/>
          </a:p>
        </p:txBody>
      </p:sp>
      <p:pic>
        <p:nvPicPr>
          <p:cNvPr id="225" name="Google Shape;225;p34"/>
          <p:cNvPicPr preferRelativeResize="0"/>
          <p:nvPr/>
        </p:nvPicPr>
        <p:blipFill>
          <a:blip r:embed="rId3">
            <a:alphaModFix/>
          </a:blip>
          <a:stretch>
            <a:fillRect/>
          </a:stretch>
        </p:blipFill>
        <p:spPr>
          <a:xfrm>
            <a:off x="8092950" y="4103201"/>
            <a:ext cx="960202" cy="960198"/>
          </a:xfrm>
          <a:prstGeom prst="rect">
            <a:avLst/>
          </a:prstGeom>
          <a:noFill/>
          <a:ln>
            <a:noFill/>
          </a:ln>
        </p:spPr>
      </p:pic>
      <p:sp>
        <p:nvSpPr>
          <p:cNvPr id="226" name="Google Shape;226;p34"/>
          <p:cNvSpPr txBox="1"/>
          <p:nvPr/>
        </p:nvSpPr>
        <p:spPr>
          <a:xfrm>
            <a:off x="0" y="4668300"/>
            <a:ext cx="1015800" cy="47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accent3"/>
                </a:solidFill>
                <a:latin typeface="Average"/>
                <a:ea typeface="Average"/>
                <a:cs typeface="Average"/>
                <a:sym typeface="Average"/>
              </a:rPr>
              <a:t>Michael</a:t>
            </a:r>
            <a:endParaRPr sz="1800">
              <a:solidFill>
                <a:schemeClr val="accent3"/>
              </a:solidFill>
              <a:latin typeface="Average"/>
              <a:ea typeface="Average"/>
              <a:cs typeface="Average"/>
              <a:sym typeface="Average"/>
            </a:endParaRPr>
          </a:p>
        </p:txBody>
      </p:sp>
      <p:pic>
        <p:nvPicPr>
          <p:cNvPr id="227" name="Google Shape;227;p34"/>
          <p:cNvPicPr preferRelativeResize="0"/>
          <p:nvPr/>
        </p:nvPicPr>
        <p:blipFill>
          <a:blip r:embed="rId4">
            <a:alphaModFix/>
          </a:blip>
          <a:stretch>
            <a:fillRect/>
          </a:stretch>
        </p:blipFill>
        <p:spPr>
          <a:xfrm>
            <a:off x="152400" y="1170125"/>
            <a:ext cx="5657850" cy="32575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3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Flow Diagram</a:t>
            </a:r>
            <a:endParaRPr/>
          </a:p>
        </p:txBody>
      </p:sp>
      <p:sp>
        <p:nvSpPr>
          <p:cNvPr id="233" name="Google Shape;233;p3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34" name="Google Shape;234;p35"/>
          <p:cNvPicPr preferRelativeResize="0"/>
          <p:nvPr/>
        </p:nvPicPr>
        <p:blipFill>
          <a:blip r:embed="rId3">
            <a:alphaModFix/>
          </a:blip>
          <a:stretch>
            <a:fillRect/>
          </a:stretch>
        </p:blipFill>
        <p:spPr>
          <a:xfrm>
            <a:off x="311700" y="1152475"/>
            <a:ext cx="3239579" cy="3416399"/>
          </a:xfrm>
          <a:prstGeom prst="rect">
            <a:avLst/>
          </a:prstGeom>
          <a:noFill/>
          <a:ln>
            <a:noFill/>
          </a:ln>
        </p:spPr>
      </p:pic>
      <p:pic>
        <p:nvPicPr>
          <p:cNvPr id="235" name="Google Shape;235;p35"/>
          <p:cNvPicPr preferRelativeResize="0"/>
          <p:nvPr/>
        </p:nvPicPr>
        <p:blipFill>
          <a:blip r:embed="rId4">
            <a:alphaModFix/>
          </a:blip>
          <a:stretch>
            <a:fillRect/>
          </a:stretch>
        </p:blipFill>
        <p:spPr>
          <a:xfrm>
            <a:off x="8092950" y="4103201"/>
            <a:ext cx="960202" cy="960198"/>
          </a:xfrm>
          <a:prstGeom prst="rect">
            <a:avLst/>
          </a:prstGeom>
          <a:noFill/>
          <a:ln>
            <a:noFill/>
          </a:ln>
        </p:spPr>
      </p:pic>
      <p:sp>
        <p:nvSpPr>
          <p:cNvPr id="236" name="Google Shape;236;p35"/>
          <p:cNvSpPr txBox="1"/>
          <p:nvPr/>
        </p:nvSpPr>
        <p:spPr>
          <a:xfrm>
            <a:off x="0" y="4668300"/>
            <a:ext cx="1015800" cy="47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accent3"/>
                </a:solidFill>
                <a:latin typeface="Average"/>
                <a:ea typeface="Average"/>
                <a:cs typeface="Average"/>
                <a:sym typeface="Average"/>
              </a:rPr>
              <a:t>Michael</a:t>
            </a:r>
            <a:endParaRPr sz="1800">
              <a:solidFill>
                <a:schemeClr val="accent3"/>
              </a:solidFill>
              <a:latin typeface="Average"/>
              <a:ea typeface="Average"/>
              <a:cs typeface="Average"/>
              <a:sym typeface="Average"/>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3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Class Diagram</a:t>
            </a:r>
            <a:endParaRPr/>
          </a:p>
        </p:txBody>
      </p:sp>
      <p:sp>
        <p:nvSpPr>
          <p:cNvPr id="242" name="Google Shape;242;p3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43" name="Google Shape;243;p36"/>
          <p:cNvPicPr preferRelativeResize="0"/>
          <p:nvPr/>
        </p:nvPicPr>
        <p:blipFill>
          <a:blip r:embed="rId3">
            <a:alphaModFix/>
          </a:blip>
          <a:stretch>
            <a:fillRect/>
          </a:stretch>
        </p:blipFill>
        <p:spPr>
          <a:xfrm>
            <a:off x="311700" y="1165225"/>
            <a:ext cx="6496050" cy="3390900"/>
          </a:xfrm>
          <a:prstGeom prst="rect">
            <a:avLst/>
          </a:prstGeom>
          <a:noFill/>
          <a:ln>
            <a:noFill/>
          </a:ln>
        </p:spPr>
      </p:pic>
      <p:pic>
        <p:nvPicPr>
          <p:cNvPr id="244" name="Google Shape;244;p36"/>
          <p:cNvPicPr preferRelativeResize="0"/>
          <p:nvPr/>
        </p:nvPicPr>
        <p:blipFill>
          <a:blip r:embed="rId4">
            <a:alphaModFix/>
          </a:blip>
          <a:stretch>
            <a:fillRect/>
          </a:stretch>
        </p:blipFill>
        <p:spPr>
          <a:xfrm>
            <a:off x="8092950" y="4103201"/>
            <a:ext cx="960202" cy="960198"/>
          </a:xfrm>
          <a:prstGeom prst="rect">
            <a:avLst/>
          </a:prstGeom>
          <a:noFill/>
          <a:ln>
            <a:noFill/>
          </a:ln>
        </p:spPr>
      </p:pic>
      <p:sp>
        <p:nvSpPr>
          <p:cNvPr id="245" name="Google Shape;245;p36"/>
          <p:cNvSpPr txBox="1"/>
          <p:nvPr/>
        </p:nvSpPr>
        <p:spPr>
          <a:xfrm>
            <a:off x="0" y="4668300"/>
            <a:ext cx="1015800" cy="47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accent3"/>
                </a:solidFill>
                <a:latin typeface="Average"/>
                <a:ea typeface="Average"/>
                <a:cs typeface="Average"/>
                <a:sym typeface="Average"/>
              </a:rPr>
              <a:t>Michael</a:t>
            </a:r>
            <a:endParaRPr sz="1800">
              <a:solidFill>
                <a:schemeClr val="accent3"/>
              </a:solidFill>
              <a:latin typeface="Average"/>
              <a:ea typeface="Average"/>
              <a:cs typeface="Average"/>
              <a:sym typeface="Average"/>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37"/>
          <p:cNvSpPr txBox="1"/>
          <p:nvPr>
            <p:ph type="title"/>
          </p:nvPr>
        </p:nvSpPr>
        <p:spPr>
          <a:xfrm>
            <a:off x="1971150" y="2059650"/>
            <a:ext cx="5201700" cy="1024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6000"/>
              <a:t>Enemy Feature</a:t>
            </a:r>
            <a:endParaRPr sz="6000"/>
          </a:p>
        </p:txBody>
      </p:sp>
      <p:pic>
        <p:nvPicPr>
          <p:cNvPr id="251" name="Google Shape;251;p37"/>
          <p:cNvPicPr preferRelativeResize="0"/>
          <p:nvPr/>
        </p:nvPicPr>
        <p:blipFill>
          <a:blip r:embed="rId3">
            <a:alphaModFix/>
          </a:blip>
          <a:stretch>
            <a:fillRect/>
          </a:stretch>
        </p:blipFill>
        <p:spPr>
          <a:xfrm>
            <a:off x="8092950" y="4103201"/>
            <a:ext cx="960202" cy="960198"/>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3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Feature Introduction</a:t>
            </a:r>
            <a:endParaRPr/>
          </a:p>
        </p:txBody>
      </p:sp>
      <p:sp>
        <p:nvSpPr>
          <p:cNvPr id="257" name="Google Shape;257;p38"/>
          <p:cNvSpPr txBox="1"/>
          <p:nvPr>
            <p:ph idx="1" type="body"/>
          </p:nvPr>
        </p:nvSpPr>
        <p:spPr>
          <a:xfrm>
            <a:off x="410275" y="1152475"/>
            <a:ext cx="84219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Player defeats enemies to get through areas of the dungeon, including a boss </a:t>
            </a:r>
            <a:endParaRPr/>
          </a:p>
          <a:p>
            <a:pPr indent="-342900" lvl="0" marL="457200" rtl="0" algn="l">
              <a:spcBef>
                <a:spcPts val="0"/>
              </a:spcBef>
              <a:spcAft>
                <a:spcPts val="0"/>
              </a:spcAft>
              <a:buSzPts val="1800"/>
              <a:buChar char="●"/>
            </a:pPr>
            <a:r>
              <a:rPr lang="en"/>
              <a:t>Priority 2</a:t>
            </a:r>
            <a:endParaRPr/>
          </a:p>
          <a:p>
            <a:pPr indent="-342900" lvl="0" marL="457200" rtl="0" algn="l">
              <a:spcBef>
                <a:spcPts val="0"/>
              </a:spcBef>
              <a:spcAft>
                <a:spcPts val="0"/>
              </a:spcAft>
              <a:buSzPts val="1800"/>
              <a:buChar char="●"/>
            </a:pPr>
            <a:r>
              <a:rPr lang="en"/>
              <a:t>Medium Complexity</a:t>
            </a:r>
            <a:endParaRPr/>
          </a:p>
          <a:p>
            <a:pPr indent="-317500" lvl="1" marL="914400" rtl="0" algn="l">
              <a:spcBef>
                <a:spcPts val="0"/>
              </a:spcBef>
              <a:spcAft>
                <a:spcPts val="0"/>
              </a:spcAft>
              <a:buSzPts val="1400"/>
              <a:buChar char="○"/>
            </a:pPr>
            <a:r>
              <a:rPr lang="en"/>
              <a:t>Different Enemy Types, Weapons, and Attacks</a:t>
            </a:r>
            <a:endParaRPr/>
          </a:p>
          <a:p>
            <a:pPr indent="-317500" lvl="1" marL="914400" rtl="0" algn="l">
              <a:spcBef>
                <a:spcPts val="0"/>
              </a:spcBef>
              <a:spcAft>
                <a:spcPts val="0"/>
              </a:spcAft>
              <a:buSzPts val="1400"/>
              <a:buChar char="○"/>
            </a:pPr>
            <a:r>
              <a:rPr lang="en"/>
              <a:t>Enemy</a:t>
            </a:r>
            <a:r>
              <a:rPr lang="en"/>
              <a:t> Functions must interact with Player Functions</a:t>
            </a:r>
            <a:endParaRPr/>
          </a:p>
        </p:txBody>
      </p:sp>
      <p:sp>
        <p:nvSpPr>
          <p:cNvPr id="258" name="Google Shape;258;p38"/>
          <p:cNvSpPr txBox="1"/>
          <p:nvPr/>
        </p:nvSpPr>
        <p:spPr>
          <a:xfrm>
            <a:off x="7167725" y="4515900"/>
            <a:ext cx="1015800" cy="47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accent3"/>
                </a:solidFill>
                <a:latin typeface="Average"/>
                <a:ea typeface="Average"/>
                <a:cs typeface="Average"/>
                <a:sym typeface="Average"/>
              </a:rPr>
              <a:t>Mikayla</a:t>
            </a:r>
            <a:endParaRPr sz="1800">
              <a:solidFill>
                <a:schemeClr val="accent3"/>
              </a:solidFill>
              <a:latin typeface="Average"/>
              <a:ea typeface="Average"/>
              <a:cs typeface="Average"/>
              <a:sym typeface="Average"/>
            </a:endParaRPr>
          </a:p>
        </p:txBody>
      </p:sp>
      <p:pic>
        <p:nvPicPr>
          <p:cNvPr id="259" name="Google Shape;259;p38"/>
          <p:cNvPicPr preferRelativeResize="0"/>
          <p:nvPr/>
        </p:nvPicPr>
        <p:blipFill>
          <a:blip r:embed="rId3">
            <a:alphaModFix/>
          </a:blip>
          <a:stretch>
            <a:fillRect/>
          </a:stretch>
        </p:blipFill>
        <p:spPr>
          <a:xfrm>
            <a:off x="8092950" y="4103201"/>
            <a:ext cx="960202" cy="960198"/>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3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Use Case Diagram</a:t>
            </a:r>
            <a:endParaRPr/>
          </a:p>
        </p:txBody>
      </p:sp>
      <p:pic>
        <p:nvPicPr>
          <p:cNvPr id="265" name="Google Shape;265;p39"/>
          <p:cNvPicPr preferRelativeResize="0"/>
          <p:nvPr/>
        </p:nvPicPr>
        <p:blipFill>
          <a:blip r:embed="rId3">
            <a:alphaModFix/>
          </a:blip>
          <a:stretch>
            <a:fillRect/>
          </a:stretch>
        </p:blipFill>
        <p:spPr>
          <a:xfrm>
            <a:off x="311700" y="1152476"/>
            <a:ext cx="5321300" cy="2850700"/>
          </a:xfrm>
          <a:prstGeom prst="rect">
            <a:avLst/>
          </a:prstGeom>
          <a:noFill/>
          <a:ln>
            <a:noFill/>
          </a:ln>
        </p:spPr>
      </p:pic>
      <p:sp>
        <p:nvSpPr>
          <p:cNvPr id="266" name="Google Shape;266;p39"/>
          <p:cNvSpPr txBox="1"/>
          <p:nvPr/>
        </p:nvSpPr>
        <p:spPr>
          <a:xfrm>
            <a:off x="7167725" y="4515900"/>
            <a:ext cx="1015800" cy="47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accent3"/>
                </a:solidFill>
                <a:latin typeface="Average"/>
                <a:ea typeface="Average"/>
                <a:cs typeface="Average"/>
                <a:sym typeface="Average"/>
              </a:rPr>
              <a:t>Mikayla</a:t>
            </a:r>
            <a:endParaRPr sz="1800">
              <a:solidFill>
                <a:schemeClr val="accent3"/>
              </a:solidFill>
              <a:latin typeface="Average"/>
              <a:ea typeface="Average"/>
              <a:cs typeface="Average"/>
              <a:sym typeface="Average"/>
            </a:endParaRPr>
          </a:p>
        </p:txBody>
      </p:sp>
      <p:pic>
        <p:nvPicPr>
          <p:cNvPr id="267" name="Google Shape;267;p39"/>
          <p:cNvPicPr preferRelativeResize="0"/>
          <p:nvPr/>
        </p:nvPicPr>
        <p:blipFill>
          <a:blip r:embed="rId4">
            <a:alphaModFix/>
          </a:blip>
          <a:stretch>
            <a:fillRect/>
          </a:stretch>
        </p:blipFill>
        <p:spPr>
          <a:xfrm>
            <a:off x="8092950" y="4103201"/>
            <a:ext cx="960202" cy="960198"/>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40"/>
          <p:cNvSpPr txBox="1"/>
          <p:nvPr>
            <p:ph type="title"/>
          </p:nvPr>
        </p:nvSpPr>
        <p:spPr>
          <a:xfrm>
            <a:off x="311700" y="445025"/>
            <a:ext cx="4785300" cy="134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Level 2 Data Flow Diagram: Spawn Enemy</a:t>
            </a:r>
            <a:endParaRPr/>
          </a:p>
        </p:txBody>
      </p:sp>
      <p:pic>
        <p:nvPicPr>
          <p:cNvPr id="273" name="Google Shape;273;p40"/>
          <p:cNvPicPr preferRelativeResize="0"/>
          <p:nvPr/>
        </p:nvPicPr>
        <p:blipFill>
          <a:blip r:embed="rId3">
            <a:alphaModFix/>
          </a:blip>
          <a:stretch>
            <a:fillRect/>
          </a:stretch>
        </p:blipFill>
        <p:spPr>
          <a:xfrm>
            <a:off x="5097000" y="204788"/>
            <a:ext cx="3143250" cy="4733925"/>
          </a:xfrm>
          <a:prstGeom prst="rect">
            <a:avLst/>
          </a:prstGeom>
          <a:noFill/>
          <a:ln>
            <a:noFill/>
          </a:ln>
        </p:spPr>
      </p:pic>
      <p:sp>
        <p:nvSpPr>
          <p:cNvPr id="274" name="Google Shape;274;p40"/>
          <p:cNvSpPr txBox="1"/>
          <p:nvPr/>
        </p:nvSpPr>
        <p:spPr>
          <a:xfrm>
            <a:off x="311700" y="4668300"/>
            <a:ext cx="1015800" cy="47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accent3"/>
                </a:solidFill>
                <a:latin typeface="Average"/>
                <a:ea typeface="Average"/>
                <a:cs typeface="Average"/>
                <a:sym typeface="Average"/>
              </a:rPr>
              <a:t>Mikayla</a:t>
            </a:r>
            <a:endParaRPr sz="1800">
              <a:solidFill>
                <a:schemeClr val="accent3"/>
              </a:solidFill>
              <a:latin typeface="Average"/>
              <a:ea typeface="Average"/>
              <a:cs typeface="Average"/>
              <a:sym typeface="Average"/>
            </a:endParaRPr>
          </a:p>
        </p:txBody>
      </p:sp>
      <p:pic>
        <p:nvPicPr>
          <p:cNvPr id="275" name="Google Shape;275;p40"/>
          <p:cNvPicPr preferRelativeResize="0"/>
          <p:nvPr/>
        </p:nvPicPr>
        <p:blipFill>
          <a:blip r:embed="rId4">
            <a:alphaModFix/>
          </a:blip>
          <a:stretch>
            <a:fillRect/>
          </a:stretch>
        </p:blipFill>
        <p:spPr>
          <a:xfrm>
            <a:off x="8092950" y="4103201"/>
            <a:ext cx="960202" cy="960198"/>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4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Class Diagram</a:t>
            </a:r>
            <a:endParaRPr/>
          </a:p>
        </p:txBody>
      </p:sp>
      <p:sp>
        <p:nvSpPr>
          <p:cNvPr id="281" name="Google Shape;281;p41"/>
          <p:cNvSpPr txBox="1"/>
          <p:nvPr/>
        </p:nvSpPr>
        <p:spPr>
          <a:xfrm>
            <a:off x="311700" y="4668300"/>
            <a:ext cx="1015800" cy="47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accent3"/>
                </a:solidFill>
                <a:latin typeface="Average"/>
                <a:ea typeface="Average"/>
                <a:cs typeface="Average"/>
                <a:sym typeface="Average"/>
              </a:rPr>
              <a:t>Mikayla</a:t>
            </a:r>
            <a:endParaRPr sz="1800">
              <a:solidFill>
                <a:schemeClr val="accent3"/>
              </a:solidFill>
              <a:latin typeface="Average"/>
              <a:ea typeface="Average"/>
              <a:cs typeface="Average"/>
              <a:sym typeface="Average"/>
            </a:endParaRPr>
          </a:p>
        </p:txBody>
      </p:sp>
      <p:pic>
        <p:nvPicPr>
          <p:cNvPr id="282" name="Google Shape;282;p41"/>
          <p:cNvPicPr preferRelativeResize="0"/>
          <p:nvPr/>
        </p:nvPicPr>
        <p:blipFill>
          <a:blip r:embed="rId3">
            <a:alphaModFix/>
          </a:blip>
          <a:stretch>
            <a:fillRect/>
          </a:stretch>
        </p:blipFill>
        <p:spPr>
          <a:xfrm>
            <a:off x="8092950" y="4103201"/>
            <a:ext cx="960202" cy="960198"/>
          </a:xfrm>
          <a:prstGeom prst="rect">
            <a:avLst/>
          </a:prstGeom>
          <a:noFill/>
          <a:ln>
            <a:noFill/>
          </a:ln>
        </p:spPr>
      </p:pic>
      <p:pic>
        <p:nvPicPr>
          <p:cNvPr id="283" name="Google Shape;283;p41"/>
          <p:cNvPicPr preferRelativeResize="0"/>
          <p:nvPr/>
        </p:nvPicPr>
        <p:blipFill>
          <a:blip r:embed="rId4">
            <a:alphaModFix/>
          </a:blip>
          <a:stretch>
            <a:fillRect/>
          </a:stretch>
        </p:blipFill>
        <p:spPr>
          <a:xfrm>
            <a:off x="2842550" y="212650"/>
            <a:ext cx="5250400" cy="47182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15"/>
          <p:cNvSpPr txBox="1"/>
          <p:nvPr>
            <p:ph type="title"/>
          </p:nvPr>
        </p:nvSpPr>
        <p:spPr>
          <a:xfrm>
            <a:off x="311700" y="2791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Team: Who We Are</a:t>
            </a:r>
            <a:endParaRPr/>
          </a:p>
        </p:txBody>
      </p:sp>
      <p:sp>
        <p:nvSpPr>
          <p:cNvPr id="74" name="Google Shape;74;p15"/>
          <p:cNvSpPr txBox="1"/>
          <p:nvPr>
            <p:ph idx="1" type="body"/>
          </p:nvPr>
        </p:nvSpPr>
        <p:spPr>
          <a:xfrm>
            <a:off x="1654350" y="1152475"/>
            <a:ext cx="71778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Michael</a:t>
            </a:r>
            <a:endParaRPr/>
          </a:p>
          <a:p>
            <a:pPr indent="0" lvl="0" marL="0" rtl="0" algn="l">
              <a:spcBef>
                <a:spcPts val="1600"/>
              </a:spcBef>
              <a:spcAft>
                <a:spcPts val="0"/>
              </a:spcAft>
              <a:buNone/>
            </a:pPr>
            <a:r>
              <a:t/>
            </a:r>
            <a:endParaRPr/>
          </a:p>
          <a:p>
            <a:pPr indent="0" lvl="0" marL="0" rtl="0" algn="l">
              <a:spcBef>
                <a:spcPts val="1600"/>
              </a:spcBef>
              <a:spcAft>
                <a:spcPts val="0"/>
              </a:spcAft>
              <a:buNone/>
            </a:pPr>
            <a:r>
              <a:rPr lang="en"/>
              <a:t>Mikayla Winant - Enemy Feature</a:t>
            </a:r>
            <a:endParaRPr/>
          </a:p>
          <a:p>
            <a:pPr indent="0" lvl="0" marL="0" rtl="0" algn="l">
              <a:spcBef>
                <a:spcPts val="1600"/>
              </a:spcBef>
              <a:spcAft>
                <a:spcPts val="0"/>
              </a:spcAft>
              <a:buNone/>
            </a:pPr>
            <a:r>
              <a:t/>
            </a:r>
            <a:endParaRPr/>
          </a:p>
          <a:p>
            <a:pPr indent="0" lvl="0" marL="0" rtl="0" algn="l">
              <a:spcBef>
                <a:spcPts val="1600"/>
              </a:spcBef>
              <a:spcAft>
                <a:spcPts val="0"/>
              </a:spcAft>
              <a:buNone/>
            </a:pPr>
            <a:r>
              <a:rPr lang="en"/>
              <a:t>Tyler</a:t>
            </a:r>
            <a:endParaRPr/>
          </a:p>
          <a:p>
            <a:pPr indent="0" lvl="0" marL="0" rtl="0" algn="l">
              <a:spcBef>
                <a:spcPts val="1600"/>
              </a:spcBef>
              <a:spcAft>
                <a:spcPts val="0"/>
              </a:spcAft>
              <a:buNone/>
            </a:pPr>
            <a:r>
              <a:t/>
            </a:r>
            <a:endParaRPr/>
          </a:p>
          <a:p>
            <a:pPr indent="0" lvl="0" marL="0" rtl="0" algn="l">
              <a:spcBef>
                <a:spcPts val="1600"/>
              </a:spcBef>
              <a:spcAft>
                <a:spcPts val="1600"/>
              </a:spcAft>
              <a:buNone/>
            </a:pPr>
            <a:r>
              <a:rPr lang="en"/>
              <a:t>Ryan</a:t>
            </a:r>
            <a:endParaRPr/>
          </a:p>
        </p:txBody>
      </p:sp>
      <p:pic>
        <p:nvPicPr>
          <p:cNvPr id="75" name="Google Shape;75;p15"/>
          <p:cNvPicPr preferRelativeResize="0"/>
          <p:nvPr/>
        </p:nvPicPr>
        <p:blipFill>
          <a:blip r:embed="rId3">
            <a:alphaModFix/>
          </a:blip>
          <a:stretch>
            <a:fillRect/>
          </a:stretch>
        </p:blipFill>
        <p:spPr>
          <a:xfrm>
            <a:off x="8092950" y="4103201"/>
            <a:ext cx="960202" cy="960198"/>
          </a:xfrm>
          <a:prstGeom prst="rect">
            <a:avLst/>
          </a:prstGeom>
          <a:noFill/>
          <a:ln>
            <a:noFill/>
          </a:ln>
        </p:spPr>
      </p:pic>
      <p:pic>
        <p:nvPicPr>
          <p:cNvPr id="76" name="Google Shape;76;p15"/>
          <p:cNvPicPr preferRelativeResize="0"/>
          <p:nvPr/>
        </p:nvPicPr>
        <p:blipFill>
          <a:blip r:embed="rId4">
            <a:alphaModFix/>
          </a:blip>
          <a:stretch>
            <a:fillRect/>
          </a:stretch>
        </p:blipFill>
        <p:spPr>
          <a:xfrm>
            <a:off x="617900" y="777750"/>
            <a:ext cx="1036450" cy="1098650"/>
          </a:xfrm>
          <a:prstGeom prst="rect">
            <a:avLst/>
          </a:prstGeom>
          <a:noFill/>
          <a:ln>
            <a:noFill/>
          </a:ln>
        </p:spPr>
      </p:pic>
      <p:pic>
        <p:nvPicPr>
          <p:cNvPr id="77" name="Google Shape;77;p15"/>
          <p:cNvPicPr preferRelativeResize="0"/>
          <p:nvPr/>
        </p:nvPicPr>
        <p:blipFill rotWithShape="1">
          <a:blip r:embed="rId5">
            <a:alphaModFix/>
          </a:blip>
          <a:srcRect b="0" l="7355" r="0" t="7355"/>
          <a:stretch/>
        </p:blipFill>
        <p:spPr>
          <a:xfrm>
            <a:off x="694150" y="1952650"/>
            <a:ext cx="960200" cy="960200"/>
          </a:xfrm>
          <a:prstGeom prst="rect">
            <a:avLst/>
          </a:prstGeom>
          <a:noFill/>
          <a:ln>
            <a:noFill/>
          </a:ln>
        </p:spPr>
      </p:pic>
      <p:pic>
        <p:nvPicPr>
          <p:cNvPr id="78" name="Google Shape;78;p15"/>
          <p:cNvPicPr preferRelativeResize="0"/>
          <p:nvPr/>
        </p:nvPicPr>
        <p:blipFill>
          <a:blip r:embed="rId6">
            <a:alphaModFix/>
          </a:blip>
          <a:stretch>
            <a:fillRect/>
          </a:stretch>
        </p:blipFill>
        <p:spPr>
          <a:xfrm>
            <a:off x="401498" y="2989100"/>
            <a:ext cx="1252850" cy="960200"/>
          </a:xfrm>
          <a:prstGeom prst="rect">
            <a:avLst/>
          </a:prstGeom>
          <a:noFill/>
          <a:ln>
            <a:noFill/>
          </a:ln>
        </p:spPr>
      </p:pic>
      <p:pic>
        <p:nvPicPr>
          <p:cNvPr id="79" name="Google Shape;79;p15"/>
          <p:cNvPicPr preferRelativeResize="0"/>
          <p:nvPr/>
        </p:nvPicPr>
        <p:blipFill>
          <a:blip r:embed="rId7">
            <a:alphaModFix/>
          </a:blip>
          <a:stretch>
            <a:fillRect/>
          </a:stretch>
        </p:blipFill>
        <p:spPr>
          <a:xfrm>
            <a:off x="481250" y="3903538"/>
            <a:ext cx="870400" cy="1159861"/>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42"/>
          <p:cNvSpPr txBox="1"/>
          <p:nvPr>
            <p:ph type="title"/>
          </p:nvPr>
        </p:nvSpPr>
        <p:spPr>
          <a:xfrm>
            <a:off x="1971150" y="1033100"/>
            <a:ext cx="5201700" cy="1024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6000"/>
              <a:t>User Interface/Sound</a:t>
            </a:r>
            <a:r>
              <a:rPr lang="en" sz="6000"/>
              <a:t> Feature</a:t>
            </a:r>
            <a:endParaRPr sz="6000"/>
          </a:p>
        </p:txBody>
      </p:sp>
      <p:pic>
        <p:nvPicPr>
          <p:cNvPr id="289" name="Google Shape;289;p42"/>
          <p:cNvPicPr preferRelativeResize="0"/>
          <p:nvPr/>
        </p:nvPicPr>
        <p:blipFill>
          <a:blip r:embed="rId3">
            <a:alphaModFix/>
          </a:blip>
          <a:stretch>
            <a:fillRect/>
          </a:stretch>
        </p:blipFill>
        <p:spPr>
          <a:xfrm>
            <a:off x="8092950" y="4103201"/>
            <a:ext cx="960202" cy="960198"/>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4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Feature Introduction</a:t>
            </a:r>
            <a:endParaRPr/>
          </a:p>
        </p:txBody>
      </p:sp>
      <p:sp>
        <p:nvSpPr>
          <p:cNvPr id="295" name="Google Shape;295;p43"/>
          <p:cNvSpPr txBox="1"/>
          <p:nvPr/>
        </p:nvSpPr>
        <p:spPr>
          <a:xfrm>
            <a:off x="7167725" y="4515900"/>
            <a:ext cx="1015800" cy="47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accent3"/>
                </a:solidFill>
                <a:latin typeface="Average"/>
                <a:ea typeface="Average"/>
                <a:cs typeface="Average"/>
                <a:sym typeface="Average"/>
              </a:rPr>
              <a:t>Ryan</a:t>
            </a:r>
            <a:endParaRPr sz="1800">
              <a:solidFill>
                <a:schemeClr val="accent3"/>
              </a:solidFill>
              <a:latin typeface="Average"/>
              <a:ea typeface="Average"/>
              <a:cs typeface="Average"/>
              <a:sym typeface="Average"/>
            </a:endParaRPr>
          </a:p>
        </p:txBody>
      </p:sp>
      <p:pic>
        <p:nvPicPr>
          <p:cNvPr id="296" name="Google Shape;296;p43"/>
          <p:cNvPicPr preferRelativeResize="0"/>
          <p:nvPr/>
        </p:nvPicPr>
        <p:blipFill>
          <a:blip r:embed="rId3">
            <a:alphaModFix/>
          </a:blip>
          <a:stretch>
            <a:fillRect/>
          </a:stretch>
        </p:blipFill>
        <p:spPr>
          <a:xfrm>
            <a:off x="8092950" y="4103201"/>
            <a:ext cx="960202" cy="960198"/>
          </a:xfrm>
          <a:prstGeom prst="rect">
            <a:avLst/>
          </a:prstGeom>
          <a:noFill/>
          <a:ln>
            <a:noFill/>
          </a:ln>
        </p:spPr>
      </p:pic>
      <p:sp>
        <p:nvSpPr>
          <p:cNvPr id="297" name="Google Shape;297;p43"/>
          <p:cNvSpPr txBox="1"/>
          <p:nvPr/>
        </p:nvSpPr>
        <p:spPr>
          <a:xfrm>
            <a:off x="621200" y="1263875"/>
            <a:ext cx="6384000" cy="28392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accent3"/>
              </a:buClr>
              <a:buSzPts val="1800"/>
              <a:buFont typeface="Average"/>
              <a:buChar char="●"/>
            </a:pPr>
            <a:r>
              <a:rPr lang="en" sz="1800">
                <a:solidFill>
                  <a:schemeClr val="accent3"/>
                </a:solidFill>
                <a:latin typeface="Average"/>
                <a:ea typeface="Average"/>
                <a:cs typeface="Average"/>
                <a:sym typeface="Average"/>
              </a:rPr>
              <a:t>Features:</a:t>
            </a:r>
            <a:endParaRPr sz="1800">
              <a:solidFill>
                <a:schemeClr val="accent3"/>
              </a:solidFill>
              <a:latin typeface="Average"/>
              <a:ea typeface="Average"/>
              <a:cs typeface="Average"/>
              <a:sym typeface="Average"/>
            </a:endParaRPr>
          </a:p>
          <a:p>
            <a:pPr indent="-342900" lvl="1" marL="914400" rtl="0" algn="l">
              <a:spcBef>
                <a:spcPts val="0"/>
              </a:spcBef>
              <a:spcAft>
                <a:spcPts val="0"/>
              </a:spcAft>
              <a:buClr>
                <a:schemeClr val="accent3"/>
              </a:buClr>
              <a:buSzPts val="1800"/>
              <a:buFont typeface="Average"/>
              <a:buChar char="○"/>
            </a:pPr>
            <a:r>
              <a:rPr lang="en" sz="1800">
                <a:solidFill>
                  <a:schemeClr val="accent3"/>
                </a:solidFill>
                <a:latin typeface="Average"/>
                <a:ea typeface="Average"/>
                <a:cs typeface="Average"/>
                <a:sym typeface="Average"/>
              </a:rPr>
              <a:t>User Interface</a:t>
            </a:r>
            <a:endParaRPr sz="1800">
              <a:solidFill>
                <a:schemeClr val="accent3"/>
              </a:solidFill>
              <a:latin typeface="Average"/>
              <a:ea typeface="Average"/>
              <a:cs typeface="Average"/>
              <a:sym typeface="Average"/>
            </a:endParaRPr>
          </a:p>
          <a:p>
            <a:pPr indent="-342900" lvl="1" marL="914400" rtl="0" algn="l">
              <a:spcBef>
                <a:spcPts val="0"/>
              </a:spcBef>
              <a:spcAft>
                <a:spcPts val="0"/>
              </a:spcAft>
              <a:buClr>
                <a:schemeClr val="accent3"/>
              </a:buClr>
              <a:buSzPts val="1800"/>
              <a:buFont typeface="Average"/>
              <a:buChar char="○"/>
            </a:pPr>
            <a:r>
              <a:rPr lang="en" sz="1800">
                <a:solidFill>
                  <a:schemeClr val="accent3"/>
                </a:solidFill>
                <a:latin typeface="Average"/>
                <a:ea typeface="Average"/>
                <a:cs typeface="Average"/>
                <a:sym typeface="Average"/>
              </a:rPr>
              <a:t>Sound</a:t>
            </a:r>
            <a:endParaRPr sz="1800">
              <a:solidFill>
                <a:schemeClr val="accent3"/>
              </a:solidFill>
              <a:latin typeface="Average"/>
              <a:ea typeface="Average"/>
              <a:cs typeface="Average"/>
              <a:sym typeface="Average"/>
            </a:endParaRPr>
          </a:p>
          <a:p>
            <a:pPr indent="-342900" lvl="0" marL="457200" rtl="0" algn="l">
              <a:spcBef>
                <a:spcPts val="0"/>
              </a:spcBef>
              <a:spcAft>
                <a:spcPts val="0"/>
              </a:spcAft>
              <a:buClr>
                <a:schemeClr val="accent3"/>
              </a:buClr>
              <a:buSzPts val="1800"/>
              <a:buFont typeface="Average"/>
              <a:buChar char="●"/>
            </a:pPr>
            <a:r>
              <a:rPr lang="en" sz="1800">
                <a:solidFill>
                  <a:schemeClr val="accent3"/>
                </a:solidFill>
                <a:latin typeface="Average"/>
                <a:ea typeface="Average"/>
                <a:cs typeface="Average"/>
                <a:sym typeface="Average"/>
              </a:rPr>
              <a:t>Player enters game with a few options to select from. They can also pause to see in-game options/inventory. Great sound design also makes the game more engaging and entertaining.</a:t>
            </a:r>
            <a:endParaRPr sz="1800">
              <a:solidFill>
                <a:schemeClr val="accent3"/>
              </a:solidFill>
              <a:latin typeface="Average"/>
              <a:ea typeface="Average"/>
              <a:cs typeface="Average"/>
              <a:sym typeface="Average"/>
            </a:endParaRPr>
          </a:p>
          <a:p>
            <a:pPr indent="-342900" lvl="0" marL="457200" rtl="0" algn="l">
              <a:spcBef>
                <a:spcPts val="0"/>
              </a:spcBef>
              <a:spcAft>
                <a:spcPts val="0"/>
              </a:spcAft>
              <a:buClr>
                <a:schemeClr val="accent3"/>
              </a:buClr>
              <a:buSzPts val="1800"/>
              <a:buFont typeface="Average"/>
              <a:buChar char="●"/>
            </a:pPr>
            <a:r>
              <a:rPr lang="en" sz="1800">
                <a:solidFill>
                  <a:schemeClr val="accent3"/>
                </a:solidFill>
                <a:latin typeface="Average"/>
                <a:ea typeface="Average"/>
                <a:cs typeface="Average"/>
                <a:sym typeface="Average"/>
              </a:rPr>
              <a:t>Priority: 3</a:t>
            </a:r>
            <a:endParaRPr sz="1800">
              <a:solidFill>
                <a:schemeClr val="accent3"/>
              </a:solidFill>
              <a:latin typeface="Average"/>
              <a:ea typeface="Average"/>
              <a:cs typeface="Average"/>
              <a:sym typeface="Average"/>
            </a:endParaRPr>
          </a:p>
          <a:p>
            <a:pPr indent="-342900" lvl="1" marL="914400" rtl="0" algn="l">
              <a:spcBef>
                <a:spcPts val="0"/>
              </a:spcBef>
              <a:spcAft>
                <a:spcPts val="0"/>
              </a:spcAft>
              <a:buClr>
                <a:schemeClr val="accent3"/>
              </a:buClr>
              <a:buSzPts val="1800"/>
              <a:buFont typeface="Average"/>
              <a:buChar char="○"/>
            </a:pPr>
            <a:r>
              <a:rPr lang="en" sz="1800">
                <a:solidFill>
                  <a:schemeClr val="accent3"/>
                </a:solidFill>
                <a:latin typeface="Average"/>
                <a:ea typeface="Average"/>
                <a:cs typeface="Average"/>
                <a:sym typeface="Average"/>
              </a:rPr>
              <a:t>Not necessary but crucial to tone of the game and player interaction</a:t>
            </a:r>
            <a:endParaRPr sz="1800">
              <a:solidFill>
                <a:schemeClr val="accent3"/>
              </a:solidFill>
              <a:latin typeface="Average"/>
              <a:ea typeface="Average"/>
              <a:cs typeface="Average"/>
              <a:sym typeface="Average"/>
            </a:endParaRPr>
          </a:p>
          <a:p>
            <a:pPr indent="-342900" lvl="0" marL="457200" rtl="0" algn="l">
              <a:spcBef>
                <a:spcPts val="0"/>
              </a:spcBef>
              <a:spcAft>
                <a:spcPts val="0"/>
              </a:spcAft>
              <a:buClr>
                <a:schemeClr val="accent3"/>
              </a:buClr>
              <a:buSzPts val="1800"/>
              <a:buFont typeface="Average"/>
              <a:buChar char="●"/>
            </a:pPr>
            <a:r>
              <a:rPr lang="en" sz="1800">
                <a:solidFill>
                  <a:schemeClr val="accent3"/>
                </a:solidFill>
                <a:latin typeface="Average"/>
                <a:ea typeface="Average"/>
                <a:cs typeface="Average"/>
                <a:sym typeface="Average"/>
              </a:rPr>
              <a:t>Easier Complexity</a:t>
            </a:r>
            <a:endParaRPr sz="1800">
              <a:solidFill>
                <a:schemeClr val="accent3"/>
              </a:solidFill>
              <a:latin typeface="Average"/>
              <a:ea typeface="Average"/>
              <a:cs typeface="Average"/>
              <a:sym typeface="Average"/>
            </a:endParaRPr>
          </a:p>
          <a:p>
            <a:pPr indent="0" lvl="0" marL="0" rtl="0" algn="l">
              <a:spcBef>
                <a:spcPts val="0"/>
              </a:spcBef>
              <a:spcAft>
                <a:spcPts val="0"/>
              </a:spcAft>
              <a:buNone/>
            </a:pPr>
            <a:r>
              <a:t/>
            </a:r>
            <a:endParaRPr sz="1800">
              <a:solidFill>
                <a:schemeClr val="accent3"/>
              </a:solidFill>
              <a:latin typeface="Average"/>
              <a:ea typeface="Average"/>
              <a:cs typeface="Average"/>
              <a:sym typeface="Average"/>
            </a:endParaRPr>
          </a:p>
          <a:p>
            <a:pPr indent="0" lvl="0" marL="0" rtl="0" algn="l">
              <a:spcBef>
                <a:spcPts val="0"/>
              </a:spcBef>
              <a:spcAft>
                <a:spcPts val="0"/>
              </a:spcAft>
              <a:buNone/>
            </a:pPr>
            <a:r>
              <a:rPr lang="en" sz="1800">
                <a:solidFill>
                  <a:schemeClr val="accent3"/>
                </a:solidFill>
                <a:latin typeface="Average"/>
                <a:ea typeface="Average"/>
                <a:cs typeface="Average"/>
                <a:sym typeface="Average"/>
              </a:rPr>
              <a:t>	</a:t>
            </a:r>
            <a:endParaRPr sz="1800">
              <a:solidFill>
                <a:schemeClr val="accent3"/>
              </a:solidFill>
              <a:latin typeface="Average"/>
              <a:ea typeface="Average"/>
              <a:cs typeface="Average"/>
              <a:sym typeface="Average"/>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4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Use Case Diagram</a:t>
            </a:r>
            <a:endParaRPr/>
          </a:p>
        </p:txBody>
      </p:sp>
      <p:sp>
        <p:nvSpPr>
          <p:cNvPr id="303" name="Google Shape;303;p44"/>
          <p:cNvSpPr txBox="1"/>
          <p:nvPr/>
        </p:nvSpPr>
        <p:spPr>
          <a:xfrm>
            <a:off x="7167725" y="4515900"/>
            <a:ext cx="1015800" cy="47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accent3"/>
                </a:solidFill>
                <a:latin typeface="Average"/>
                <a:ea typeface="Average"/>
                <a:cs typeface="Average"/>
                <a:sym typeface="Average"/>
              </a:rPr>
              <a:t>Ryan</a:t>
            </a:r>
            <a:endParaRPr sz="1800">
              <a:solidFill>
                <a:schemeClr val="accent3"/>
              </a:solidFill>
              <a:latin typeface="Average"/>
              <a:ea typeface="Average"/>
              <a:cs typeface="Average"/>
              <a:sym typeface="Average"/>
            </a:endParaRPr>
          </a:p>
        </p:txBody>
      </p:sp>
      <p:pic>
        <p:nvPicPr>
          <p:cNvPr id="304" name="Google Shape;304;p44"/>
          <p:cNvPicPr preferRelativeResize="0"/>
          <p:nvPr/>
        </p:nvPicPr>
        <p:blipFill>
          <a:blip r:embed="rId3">
            <a:alphaModFix/>
          </a:blip>
          <a:stretch>
            <a:fillRect/>
          </a:stretch>
        </p:blipFill>
        <p:spPr>
          <a:xfrm>
            <a:off x="8092950" y="4103201"/>
            <a:ext cx="960202" cy="960198"/>
          </a:xfrm>
          <a:prstGeom prst="rect">
            <a:avLst/>
          </a:prstGeom>
          <a:noFill/>
          <a:ln>
            <a:noFill/>
          </a:ln>
        </p:spPr>
      </p:pic>
      <p:pic>
        <p:nvPicPr>
          <p:cNvPr id="305" name="Google Shape;305;p44"/>
          <p:cNvPicPr preferRelativeResize="0"/>
          <p:nvPr/>
        </p:nvPicPr>
        <p:blipFill>
          <a:blip r:embed="rId4">
            <a:alphaModFix/>
          </a:blip>
          <a:stretch>
            <a:fillRect/>
          </a:stretch>
        </p:blipFill>
        <p:spPr>
          <a:xfrm>
            <a:off x="943675" y="352650"/>
            <a:ext cx="4243550" cy="44382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4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Class Diagram</a:t>
            </a:r>
            <a:endParaRPr/>
          </a:p>
        </p:txBody>
      </p:sp>
      <p:sp>
        <p:nvSpPr>
          <p:cNvPr id="311" name="Google Shape;311;p45"/>
          <p:cNvSpPr txBox="1"/>
          <p:nvPr/>
        </p:nvSpPr>
        <p:spPr>
          <a:xfrm>
            <a:off x="7541975" y="4588200"/>
            <a:ext cx="1015800" cy="47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accent3"/>
                </a:solidFill>
                <a:latin typeface="Average"/>
                <a:ea typeface="Average"/>
                <a:cs typeface="Average"/>
                <a:sym typeface="Average"/>
              </a:rPr>
              <a:t>Ryan</a:t>
            </a:r>
            <a:endParaRPr sz="1800">
              <a:solidFill>
                <a:schemeClr val="accent3"/>
              </a:solidFill>
              <a:latin typeface="Average"/>
              <a:ea typeface="Average"/>
              <a:cs typeface="Average"/>
              <a:sym typeface="Average"/>
            </a:endParaRPr>
          </a:p>
        </p:txBody>
      </p:sp>
      <p:pic>
        <p:nvPicPr>
          <p:cNvPr id="312" name="Google Shape;312;p45"/>
          <p:cNvPicPr preferRelativeResize="0"/>
          <p:nvPr/>
        </p:nvPicPr>
        <p:blipFill>
          <a:blip r:embed="rId3">
            <a:alphaModFix/>
          </a:blip>
          <a:stretch>
            <a:fillRect/>
          </a:stretch>
        </p:blipFill>
        <p:spPr>
          <a:xfrm>
            <a:off x="8092950" y="4103201"/>
            <a:ext cx="960202" cy="960198"/>
          </a:xfrm>
          <a:prstGeom prst="rect">
            <a:avLst/>
          </a:prstGeom>
          <a:noFill/>
          <a:ln>
            <a:noFill/>
          </a:ln>
        </p:spPr>
      </p:pic>
      <p:pic>
        <p:nvPicPr>
          <p:cNvPr id="313" name="Google Shape;313;p45"/>
          <p:cNvPicPr preferRelativeResize="0"/>
          <p:nvPr/>
        </p:nvPicPr>
        <p:blipFill>
          <a:blip r:embed="rId4">
            <a:alphaModFix/>
          </a:blip>
          <a:stretch>
            <a:fillRect/>
          </a:stretch>
        </p:blipFill>
        <p:spPr>
          <a:xfrm>
            <a:off x="728363" y="1170125"/>
            <a:ext cx="7687271" cy="32656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6"/>
          <p:cNvSpPr txBox="1"/>
          <p:nvPr>
            <p:ph type="title"/>
          </p:nvPr>
        </p:nvSpPr>
        <p:spPr>
          <a:xfrm>
            <a:off x="671250" y="2141250"/>
            <a:ext cx="7852200" cy="861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Storyboard</a:t>
            </a:r>
            <a:endParaRPr/>
          </a:p>
        </p:txBody>
      </p:sp>
      <p:pic>
        <p:nvPicPr>
          <p:cNvPr id="85" name="Google Shape;85;p16"/>
          <p:cNvPicPr preferRelativeResize="0"/>
          <p:nvPr/>
        </p:nvPicPr>
        <p:blipFill>
          <a:blip r:embed="rId3">
            <a:alphaModFix/>
          </a:blip>
          <a:stretch>
            <a:fillRect/>
          </a:stretch>
        </p:blipFill>
        <p:spPr>
          <a:xfrm>
            <a:off x="8092950" y="4103201"/>
            <a:ext cx="960202" cy="960198"/>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17"/>
          <p:cNvSpPr txBox="1"/>
          <p:nvPr>
            <p:ph type="title"/>
          </p:nvPr>
        </p:nvSpPr>
        <p:spPr>
          <a:xfrm>
            <a:off x="645900" y="270875"/>
            <a:ext cx="7852200" cy="861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Shipwreck on Beach</a:t>
            </a:r>
            <a:endParaRPr/>
          </a:p>
        </p:txBody>
      </p:sp>
      <p:pic>
        <p:nvPicPr>
          <p:cNvPr id="91" name="Google Shape;91;p17"/>
          <p:cNvPicPr preferRelativeResize="0"/>
          <p:nvPr/>
        </p:nvPicPr>
        <p:blipFill>
          <a:blip r:embed="rId3">
            <a:alphaModFix/>
          </a:blip>
          <a:stretch>
            <a:fillRect/>
          </a:stretch>
        </p:blipFill>
        <p:spPr>
          <a:xfrm>
            <a:off x="8092950" y="4103201"/>
            <a:ext cx="960202" cy="960198"/>
          </a:xfrm>
          <a:prstGeom prst="rect">
            <a:avLst/>
          </a:prstGeom>
          <a:noFill/>
          <a:ln>
            <a:noFill/>
          </a:ln>
        </p:spPr>
      </p:pic>
      <p:pic>
        <p:nvPicPr>
          <p:cNvPr id="92" name="Google Shape;92;p17"/>
          <p:cNvPicPr preferRelativeResize="0"/>
          <p:nvPr/>
        </p:nvPicPr>
        <p:blipFill>
          <a:blip r:embed="rId4">
            <a:alphaModFix/>
          </a:blip>
          <a:stretch>
            <a:fillRect/>
          </a:stretch>
        </p:blipFill>
        <p:spPr>
          <a:xfrm>
            <a:off x="3477050" y="1020450"/>
            <a:ext cx="5515723" cy="3102600"/>
          </a:xfrm>
          <a:prstGeom prst="rect">
            <a:avLst/>
          </a:prstGeom>
          <a:noFill/>
          <a:ln>
            <a:noFill/>
          </a:ln>
        </p:spPr>
      </p:pic>
      <p:sp>
        <p:nvSpPr>
          <p:cNvPr id="93" name="Google Shape;93;p17"/>
          <p:cNvSpPr txBox="1"/>
          <p:nvPr/>
        </p:nvSpPr>
        <p:spPr>
          <a:xfrm>
            <a:off x="249950" y="1007500"/>
            <a:ext cx="3287700" cy="386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accent3"/>
                </a:solidFill>
                <a:latin typeface="Average"/>
                <a:ea typeface="Average"/>
                <a:cs typeface="Average"/>
                <a:sym typeface="Average"/>
              </a:rPr>
              <a:t>Trouble ahead! While piloting your airship, a storm approaches and you crash on an island! Upon crashing, your airship is completely destroyed and you are knocked out…</a:t>
            </a:r>
            <a:endParaRPr sz="1800">
              <a:solidFill>
                <a:schemeClr val="accent3"/>
              </a:solidFill>
              <a:latin typeface="Average"/>
              <a:ea typeface="Average"/>
              <a:cs typeface="Average"/>
              <a:sym typeface="Average"/>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8"/>
          <p:cNvSpPr txBox="1"/>
          <p:nvPr>
            <p:ph type="title"/>
          </p:nvPr>
        </p:nvSpPr>
        <p:spPr>
          <a:xfrm>
            <a:off x="645900" y="334075"/>
            <a:ext cx="7852200" cy="861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Wake up in Town</a:t>
            </a:r>
            <a:endParaRPr/>
          </a:p>
        </p:txBody>
      </p:sp>
      <p:pic>
        <p:nvPicPr>
          <p:cNvPr id="99" name="Google Shape;99;p18"/>
          <p:cNvPicPr preferRelativeResize="0"/>
          <p:nvPr/>
        </p:nvPicPr>
        <p:blipFill>
          <a:blip r:embed="rId3">
            <a:alphaModFix/>
          </a:blip>
          <a:stretch>
            <a:fillRect/>
          </a:stretch>
        </p:blipFill>
        <p:spPr>
          <a:xfrm>
            <a:off x="8092950" y="4103201"/>
            <a:ext cx="960202" cy="960198"/>
          </a:xfrm>
          <a:prstGeom prst="rect">
            <a:avLst/>
          </a:prstGeom>
          <a:noFill/>
          <a:ln>
            <a:noFill/>
          </a:ln>
        </p:spPr>
      </p:pic>
      <p:pic>
        <p:nvPicPr>
          <p:cNvPr id="100" name="Google Shape;100;p18"/>
          <p:cNvPicPr preferRelativeResize="0"/>
          <p:nvPr/>
        </p:nvPicPr>
        <p:blipFill>
          <a:blip r:embed="rId4">
            <a:alphaModFix/>
          </a:blip>
          <a:stretch>
            <a:fillRect/>
          </a:stretch>
        </p:blipFill>
        <p:spPr>
          <a:xfrm>
            <a:off x="882450" y="1195075"/>
            <a:ext cx="3643625" cy="3643625"/>
          </a:xfrm>
          <a:prstGeom prst="rect">
            <a:avLst/>
          </a:prstGeom>
          <a:noFill/>
          <a:ln>
            <a:noFill/>
          </a:ln>
        </p:spPr>
      </p:pic>
      <p:sp>
        <p:nvSpPr>
          <p:cNvPr id="101" name="Google Shape;101;p18"/>
          <p:cNvSpPr txBox="1"/>
          <p:nvPr/>
        </p:nvSpPr>
        <p:spPr>
          <a:xfrm>
            <a:off x="4734900" y="1195075"/>
            <a:ext cx="3763200" cy="184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accent3"/>
                </a:solidFill>
                <a:latin typeface="Average"/>
                <a:ea typeface="Average"/>
                <a:cs typeface="Average"/>
                <a:sym typeface="Average"/>
              </a:rPr>
              <a:t>You mysteriously wake up in a house. This house is in a small town just north of the beach. You decide to eventually go back to the beach to check on your airship, filled with a sense of adventure.</a:t>
            </a:r>
            <a:endParaRPr sz="1800">
              <a:solidFill>
                <a:schemeClr val="accent3"/>
              </a:solidFill>
              <a:latin typeface="Average"/>
              <a:ea typeface="Average"/>
              <a:cs typeface="Average"/>
              <a:sym typeface="Average"/>
            </a:endParaRPr>
          </a:p>
        </p:txBody>
      </p:sp>
      <p:sp>
        <p:nvSpPr>
          <p:cNvPr id="102" name="Google Shape;102;p18"/>
          <p:cNvSpPr txBox="1"/>
          <p:nvPr/>
        </p:nvSpPr>
        <p:spPr>
          <a:xfrm>
            <a:off x="7240725" y="4732025"/>
            <a:ext cx="19179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800">
              <a:solidFill>
                <a:schemeClr val="accent3"/>
              </a:solidFill>
              <a:latin typeface="Average"/>
              <a:ea typeface="Average"/>
              <a:cs typeface="Average"/>
              <a:sym typeface="Average"/>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19"/>
          <p:cNvSpPr txBox="1"/>
          <p:nvPr>
            <p:ph type="title"/>
          </p:nvPr>
        </p:nvSpPr>
        <p:spPr>
          <a:xfrm>
            <a:off x="645900" y="344775"/>
            <a:ext cx="7852200" cy="861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Meet Waddles, Collect Sword</a:t>
            </a:r>
            <a:endParaRPr/>
          </a:p>
        </p:txBody>
      </p:sp>
      <p:pic>
        <p:nvPicPr>
          <p:cNvPr id="108" name="Google Shape;108;p19"/>
          <p:cNvPicPr preferRelativeResize="0"/>
          <p:nvPr/>
        </p:nvPicPr>
        <p:blipFill>
          <a:blip r:embed="rId3">
            <a:alphaModFix/>
          </a:blip>
          <a:stretch>
            <a:fillRect/>
          </a:stretch>
        </p:blipFill>
        <p:spPr>
          <a:xfrm>
            <a:off x="152400" y="3154650"/>
            <a:ext cx="1836450" cy="1836450"/>
          </a:xfrm>
          <a:prstGeom prst="rect">
            <a:avLst/>
          </a:prstGeom>
          <a:noFill/>
          <a:ln>
            <a:noFill/>
          </a:ln>
        </p:spPr>
      </p:pic>
      <p:pic>
        <p:nvPicPr>
          <p:cNvPr id="109" name="Google Shape;109;p19"/>
          <p:cNvPicPr preferRelativeResize="0"/>
          <p:nvPr/>
        </p:nvPicPr>
        <p:blipFill>
          <a:blip r:embed="rId4">
            <a:alphaModFix/>
          </a:blip>
          <a:stretch>
            <a:fillRect/>
          </a:stretch>
        </p:blipFill>
        <p:spPr>
          <a:xfrm>
            <a:off x="8092950" y="4103201"/>
            <a:ext cx="960202" cy="960198"/>
          </a:xfrm>
          <a:prstGeom prst="rect">
            <a:avLst/>
          </a:prstGeom>
          <a:noFill/>
          <a:ln>
            <a:noFill/>
          </a:ln>
        </p:spPr>
      </p:pic>
      <p:pic>
        <p:nvPicPr>
          <p:cNvPr id="110" name="Google Shape;110;p19"/>
          <p:cNvPicPr preferRelativeResize="0"/>
          <p:nvPr/>
        </p:nvPicPr>
        <p:blipFill>
          <a:blip r:embed="rId5">
            <a:alphaModFix/>
          </a:blip>
          <a:stretch>
            <a:fillRect/>
          </a:stretch>
        </p:blipFill>
        <p:spPr>
          <a:xfrm>
            <a:off x="804600" y="1214500"/>
            <a:ext cx="2714501" cy="2714501"/>
          </a:xfrm>
          <a:prstGeom prst="rect">
            <a:avLst/>
          </a:prstGeom>
          <a:noFill/>
          <a:ln>
            <a:noFill/>
          </a:ln>
        </p:spPr>
      </p:pic>
      <p:sp>
        <p:nvSpPr>
          <p:cNvPr id="111" name="Google Shape;111;p19"/>
          <p:cNvSpPr txBox="1"/>
          <p:nvPr/>
        </p:nvSpPr>
        <p:spPr>
          <a:xfrm>
            <a:off x="4224850" y="1242475"/>
            <a:ext cx="3868200" cy="295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accent3"/>
                </a:solidFill>
                <a:latin typeface="Average"/>
                <a:ea typeface="Average"/>
                <a:cs typeface="Average"/>
                <a:sym typeface="Average"/>
              </a:rPr>
              <a:t>You head back to the beach to check the state of your airship. You meet Waddles, who has come along your sword. He offers your sword back to get your debris off his beach. Your ship is in rough condition, but he informs you there is a mechanic. He went missing near the forest.</a:t>
            </a:r>
            <a:endParaRPr sz="1800">
              <a:solidFill>
                <a:schemeClr val="accent3"/>
              </a:solidFill>
              <a:latin typeface="Average"/>
              <a:ea typeface="Average"/>
              <a:cs typeface="Average"/>
              <a:sym typeface="Average"/>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20"/>
          <p:cNvSpPr txBox="1"/>
          <p:nvPr>
            <p:ph type="title"/>
          </p:nvPr>
        </p:nvSpPr>
        <p:spPr>
          <a:xfrm>
            <a:off x="645900" y="408925"/>
            <a:ext cx="7852200" cy="861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Rescue Mechanic</a:t>
            </a:r>
            <a:endParaRPr/>
          </a:p>
        </p:txBody>
      </p:sp>
      <p:pic>
        <p:nvPicPr>
          <p:cNvPr id="117" name="Google Shape;117;p20"/>
          <p:cNvPicPr preferRelativeResize="0"/>
          <p:nvPr/>
        </p:nvPicPr>
        <p:blipFill>
          <a:blip r:embed="rId3">
            <a:alphaModFix/>
          </a:blip>
          <a:stretch>
            <a:fillRect/>
          </a:stretch>
        </p:blipFill>
        <p:spPr>
          <a:xfrm>
            <a:off x="8092950" y="4103201"/>
            <a:ext cx="960202" cy="960198"/>
          </a:xfrm>
          <a:prstGeom prst="rect">
            <a:avLst/>
          </a:prstGeom>
          <a:noFill/>
          <a:ln>
            <a:noFill/>
          </a:ln>
        </p:spPr>
      </p:pic>
      <p:pic>
        <p:nvPicPr>
          <p:cNvPr id="118" name="Google Shape;118;p20"/>
          <p:cNvPicPr preferRelativeResize="0"/>
          <p:nvPr/>
        </p:nvPicPr>
        <p:blipFill>
          <a:blip r:embed="rId4">
            <a:alphaModFix/>
          </a:blip>
          <a:stretch>
            <a:fillRect/>
          </a:stretch>
        </p:blipFill>
        <p:spPr>
          <a:xfrm>
            <a:off x="152400" y="1422325"/>
            <a:ext cx="3568776" cy="3568776"/>
          </a:xfrm>
          <a:prstGeom prst="rect">
            <a:avLst/>
          </a:prstGeom>
          <a:noFill/>
          <a:ln>
            <a:noFill/>
          </a:ln>
        </p:spPr>
      </p:pic>
      <p:sp>
        <p:nvSpPr>
          <p:cNvPr id="119" name="Google Shape;119;p20"/>
          <p:cNvSpPr txBox="1"/>
          <p:nvPr/>
        </p:nvSpPr>
        <p:spPr>
          <a:xfrm>
            <a:off x="4128625" y="1477725"/>
            <a:ext cx="3903000" cy="324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accent3"/>
                </a:solidFill>
                <a:latin typeface="Average"/>
                <a:ea typeface="Average"/>
                <a:cs typeface="Average"/>
                <a:sym typeface="Average"/>
              </a:rPr>
              <a:t>You step into the dark forest and after searching, you find the mechanic. However, he is held captive by forest goblins. The sword will help. You free him and in return he agrees to help you repair your ship </a:t>
            </a:r>
            <a:r>
              <a:rPr lang="en" sz="1800">
                <a:solidFill>
                  <a:schemeClr val="accent3"/>
                </a:solidFill>
                <a:latin typeface="Average"/>
                <a:ea typeface="Average"/>
                <a:cs typeface="Average"/>
                <a:sym typeface="Average"/>
              </a:rPr>
              <a:t>while</a:t>
            </a:r>
            <a:r>
              <a:rPr lang="en" sz="1800">
                <a:solidFill>
                  <a:schemeClr val="accent3"/>
                </a:solidFill>
                <a:latin typeface="Average"/>
                <a:ea typeface="Average"/>
                <a:cs typeface="Average"/>
                <a:sym typeface="Average"/>
              </a:rPr>
              <a:t> you gather supplies needed for the repairs.</a:t>
            </a:r>
            <a:endParaRPr sz="1800">
              <a:solidFill>
                <a:schemeClr val="accent3"/>
              </a:solidFill>
              <a:latin typeface="Average"/>
              <a:ea typeface="Average"/>
              <a:cs typeface="Average"/>
              <a:sym typeface="Average"/>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21"/>
          <p:cNvSpPr txBox="1"/>
          <p:nvPr>
            <p:ph type="title"/>
          </p:nvPr>
        </p:nvSpPr>
        <p:spPr>
          <a:xfrm>
            <a:off x="645900" y="187825"/>
            <a:ext cx="7852200" cy="861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Dungeon Exploration</a:t>
            </a:r>
            <a:endParaRPr/>
          </a:p>
        </p:txBody>
      </p:sp>
      <p:pic>
        <p:nvPicPr>
          <p:cNvPr id="125" name="Google Shape;125;p21"/>
          <p:cNvPicPr preferRelativeResize="0"/>
          <p:nvPr/>
        </p:nvPicPr>
        <p:blipFill>
          <a:blip r:embed="rId3">
            <a:alphaModFix/>
          </a:blip>
          <a:stretch>
            <a:fillRect/>
          </a:stretch>
        </p:blipFill>
        <p:spPr>
          <a:xfrm>
            <a:off x="8092950" y="4103201"/>
            <a:ext cx="960202" cy="960198"/>
          </a:xfrm>
          <a:prstGeom prst="rect">
            <a:avLst/>
          </a:prstGeom>
          <a:noFill/>
          <a:ln>
            <a:noFill/>
          </a:ln>
        </p:spPr>
      </p:pic>
      <p:pic>
        <p:nvPicPr>
          <p:cNvPr id="126" name="Google Shape;126;p21"/>
          <p:cNvPicPr preferRelativeResize="0"/>
          <p:nvPr/>
        </p:nvPicPr>
        <p:blipFill>
          <a:blip r:embed="rId4">
            <a:alphaModFix/>
          </a:blip>
          <a:stretch>
            <a:fillRect/>
          </a:stretch>
        </p:blipFill>
        <p:spPr>
          <a:xfrm>
            <a:off x="3807575" y="1095175"/>
            <a:ext cx="4285371" cy="3789875"/>
          </a:xfrm>
          <a:prstGeom prst="rect">
            <a:avLst/>
          </a:prstGeom>
          <a:noFill/>
          <a:ln>
            <a:noFill/>
          </a:ln>
        </p:spPr>
      </p:pic>
      <p:sp>
        <p:nvSpPr>
          <p:cNvPr id="127" name="Google Shape;127;p21"/>
          <p:cNvSpPr txBox="1"/>
          <p:nvPr/>
        </p:nvSpPr>
        <p:spPr>
          <a:xfrm>
            <a:off x="0" y="1058863"/>
            <a:ext cx="3858600" cy="38625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accent3"/>
              </a:buClr>
              <a:buSzPts val="1800"/>
              <a:buFont typeface="Average"/>
              <a:buChar char="●"/>
            </a:pPr>
            <a:r>
              <a:rPr lang="en" sz="1800">
                <a:solidFill>
                  <a:schemeClr val="accent3"/>
                </a:solidFill>
                <a:latin typeface="Average"/>
                <a:ea typeface="Average"/>
                <a:cs typeface="Average"/>
                <a:sym typeface="Average"/>
              </a:rPr>
              <a:t>The player must enter into dungeons to retrieve the supplies</a:t>
            </a:r>
            <a:endParaRPr sz="1800">
              <a:solidFill>
                <a:schemeClr val="accent3"/>
              </a:solidFill>
              <a:latin typeface="Average"/>
              <a:ea typeface="Average"/>
              <a:cs typeface="Average"/>
              <a:sym typeface="Average"/>
            </a:endParaRPr>
          </a:p>
          <a:p>
            <a:pPr indent="-342900" lvl="0" marL="457200" rtl="0" algn="l">
              <a:spcBef>
                <a:spcPts val="0"/>
              </a:spcBef>
              <a:spcAft>
                <a:spcPts val="0"/>
              </a:spcAft>
              <a:buClr>
                <a:schemeClr val="accent3"/>
              </a:buClr>
              <a:buSzPts val="1800"/>
              <a:buFont typeface="Average"/>
              <a:buChar char="●"/>
            </a:pPr>
            <a:r>
              <a:rPr lang="en" sz="1800">
                <a:solidFill>
                  <a:schemeClr val="accent3"/>
                </a:solidFill>
                <a:latin typeface="Average"/>
                <a:ea typeface="Average"/>
                <a:cs typeface="Average"/>
                <a:sym typeface="Average"/>
              </a:rPr>
              <a:t>Upon entering, they must defeat enemies and solve puzzles to progress through the dungeon</a:t>
            </a:r>
            <a:endParaRPr sz="1800">
              <a:solidFill>
                <a:schemeClr val="accent3"/>
              </a:solidFill>
              <a:latin typeface="Average"/>
              <a:ea typeface="Average"/>
              <a:cs typeface="Average"/>
              <a:sym typeface="Average"/>
            </a:endParaRPr>
          </a:p>
          <a:p>
            <a:pPr indent="-342900" lvl="0" marL="457200" rtl="0" algn="l">
              <a:spcBef>
                <a:spcPts val="0"/>
              </a:spcBef>
              <a:spcAft>
                <a:spcPts val="0"/>
              </a:spcAft>
              <a:buClr>
                <a:schemeClr val="accent3"/>
              </a:buClr>
              <a:buSzPts val="1800"/>
              <a:buFont typeface="Average"/>
              <a:buChar char="●"/>
            </a:pPr>
            <a:r>
              <a:rPr lang="en" sz="1800">
                <a:solidFill>
                  <a:schemeClr val="accent3"/>
                </a:solidFill>
                <a:latin typeface="Average"/>
                <a:ea typeface="Average"/>
                <a:cs typeface="Average"/>
                <a:sym typeface="Average"/>
              </a:rPr>
              <a:t>However, there are inaccessible areas…</a:t>
            </a:r>
            <a:endParaRPr sz="1800">
              <a:solidFill>
                <a:schemeClr val="accent3"/>
              </a:solidFill>
              <a:latin typeface="Average"/>
              <a:ea typeface="Average"/>
              <a:cs typeface="Average"/>
              <a:sym typeface="Average"/>
            </a:endParaRPr>
          </a:p>
          <a:p>
            <a:pPr indent="-342900" lvl="0" marL="457200" rtl="0" algn="l">
              <a:spcBef>
                <a:spcPts val="0"/>
              </a:spcBef>
              <a:spcAft>
                <a:spcPts val="0"/>
              </a:spcAft>
              <a:buClr>
                <a:schemeClr val="accent3"/>
              </a:buClr>
              <a:buSzPts val="1800"/>
              <a:buFont typeface="Average"/>
              <a:buChar char="●"/>
            </a:pPr>
            <a:r>
              <a:rPr lang="en" sz="1800">
                <a:solidFill>
                  <a:schemeClr val="accent3"/>
                </a:solidFill>
                <a:latin typeface="Average"/>
                <a:ea typeface="Average"/>
                <a:cs typeface="Average"/>
                <a:sym typeface="Average"/>
              </a:rPr>
              <a:t>If only there were items you could find that would help you progress…</a:t>
            </a:r>
            <a:endParaRPr sz="1800">
              <a:solidFill>
                <a:schemeClr val="accent3"/>
              </a:solidFill>
              <a:latin typeface="Average"/>
              <a:ea typeface="Average"/>
              <a:cs typeface="Average"/>
              <a:sym typeface="Average"/>
            </a:endParaRPr>
          </a:p>
        </p:txBody>
      </p:sp>
    </p:spTree>
  </p:cSld>
  <p:clrMapOvr>
    <a:masterClrMapping/>
  </p:clrMapOvr>
</p:sld>
</file>

<file path=ppt/theme/theme1.xml><?xml version="1.0" encoding="utf-8"?>
<a:theme xmlns:a="http://schemas.openxmlformats.org/drawingml/2006/main" xmlns:r="http://schemas.openxmlformats.org/officeDocument/2006/relationships"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